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8" r:id="rId2"/>
    <p:sldId id="279" r:id="rId3"/>
    <p:sldId id="257" r:id="rId4"/>
    <p:sldId id="27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5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660066"/>
    <a:srgbClr val="08C8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028" y="-804"/>
      </p:cViewPr>
      <p:guideLst>
        <p:guide orient="horz" pos="415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BB72E8-C42F-4C10-9CCE-9BA468E3BEB9}" type="datetimeFigureOut">
              <a:rPr lang="en-CA" smtClean="0"/>
              <a:pPr/>
              <a:t>27/05/2013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61248C-9821-4BAB-BBCA-1450882C1DD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58826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817958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895850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20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21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22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71915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27/05/2013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2005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27/05/2013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27656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27/05/2013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48409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27/05/2013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74228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27/05/2013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80346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27/05/2013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36529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27/05/2013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09249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27/05/2013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35007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27/05/2013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54595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27/05/2013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5222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27/05/2013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8402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5EB74-86CC-4686-9BF4-9D75062CFACE}" type="datetimeFigureOut">
              <a:rPr lang="en-CA" smtClean="0"/>
              <a:pPr/>
              <a:t>27/05/2013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796F18-ACD1-47BE-BEA8-AD0DF0DB21FA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0244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ltshiswaka@ocasi.org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647056"/>
          </a:xfrm>
        </p:spPr>
        <p:txBody>
          <a:bodyPr>
            <a:normAutofit fontScale="90000"/>
          </a:bodyPr>
          <a:lstStyle/>
          <a:p>
            <a:r>
              <a:rPr lang="en-CA" sz="3200" b="1" dirty="0">
                <a:solidFill>
                  <a:srgbClr val="FFFF00"/>
                </a:solidFill>
                <a:latin typeface="Estrangelo Edessa" pitchFamily="66" charset="0"/>
                <a:cs typeface="Estrangelo Edessa" pitchFamily="66" charset="0"/>
              </a:rPr>
              <a:t>CdnImm # 15 </a:t>
            </a:r>
            <a:r>
              <a:rPr lang="en-CA" sz="3200" b="1" dirty="0" smtClean="0">
                <a:solidFill>
                  <a:srgbClr val="FFFF00"/>
                </a:solidFill>
                <a:latin typeface="Estrangelo Edessa" pitchFamily="66" charset="0"/>
                <a:cs typeface="Estrangelo Edessa" pitchFamily="66" charset="0"/>
              </a:rPr>
              <a:t/>
            </a:r>
            <a:br>
              <a:rPr lang="en-CA" sz="3200" b="1" dirty="0" smtClean="0">
                <a:solidFill>
                  <a:srgbClr val="FFFF00"/>
                </a:solidFill>
                <a:latin typeface="Estrangelo Edessa" pitchFamily="66" charset="0"/>
                <a:cs typeface="Estrangelo Edessa" pitchFamily="66" charset="0"/>
              </a:rPr>
            </a:br>
            <a:r>
              <a:rPr lang="en-CA" sz="3200" b="1" dirty="0" smtClean="0">
                <a:solidFill>
                  <a:srgbClr val="FFFF00"/>
                </a:solidFill>
                <a:latin typeface="Estrangelo Edessa" pitchFamily="66" charset="0"/>
                <a:cs typeface="Estrangelo Edessa" pitchFamily="66" charset="0"/>
              </a:rPr>
              <a:t>Immigration et Communauté francophone  </a:t>
            </a:r>
            <a:r>
              <a:rPr lang="en-CA" sz="3200" b="1" dirty="0" smtClean="0">
                <a:latin typeface="Estrangelo Edessa" pitchFamily="66" charset="0"/>
                <a:cs typeface="Estrangelo Edessa" pitchFamily="66" charset="0"/>
              </a:rPr>
              <a:t/>
            </a:r>
            <a:br>
              <a:rPr lang="en-CA" sz="3200" b="1" dirty="0" smtClean="0">
                <a:latin typeface="Estrangelo Edessa" pitchFamily="66" charset="0"/>
                <a:cs typeface="Estrangelo Edessa" pitchFamily="66" charset="0"/>
              </a:rPr>
            </a:br>
            <a:r>
              <a:rPr lang="en-CA" sz="3200" b="1" dirty="0">
                <a:latin typeface="Estrangelo Edessa" pitchFamily="66" charset="0"/>
                <a:cs typeface="Estrangelo Edessa" pitchFamily="66" charset="0"/>
              </a:rPr>
              <a:t/>
            </a:r>
            <a:br>
              <a:rPr lang="en-CA" sz="3200" b="1" dirty="0">
                <a:latin typeface="Estrangelo Edessa" pitchFamily="66" charset="0"/>
                <a:cs typeface="Estrangelo Edessa" pitchFamily="66" charset="0"/>
              </a:rPr>
            </a:br>
            <a:r>
              <a:rPr lang="en-CA" sz="2000" b="1" dirty="0" smtClean="0">
                <a:solidFill>
                  <a:srgbClr val="FFFF00"/>
                </a:solidFill>
                <a:latin typeface="Estrangelo Edessa" pitchFamily="66" charset="0"/>
                <a:cs typeface="Estrangelo Edessa" pitchFamily="66" charset="0"/>
              </a:rPr>
              <a:t>Toronto, le 30 mai 2013 </a:t>
            </a:r>
            <a:endParaRPr lang="en-CA" sz="2000" b="1" dirty="0">
              <a:solidFill>
                <a:srgbClr val="FFFF00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80920" cy="280831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CA" sz="2800" b="1" dirty="0" smtClean="0">
                <a:solidFill>
                  <a:srgbClr val="7030A0"/>
                </a:solidFill>
                <a:latin typeface="Estrangelo Edessa" pitchFamily="66" charset="0"/>
                <a:cs typeface="Estrangelo Edessa" pitchFamily="66" charset="0"/>
              </a:rPr>
              <a:t>Immigrants francophones en provenance d’Afrique et des Caraïbes et repositionnement identitaire en Ontario  </a:t>
            </a:r>
          </a:p>
          <a:p>
            <a:pPr marL="0" indent="0" algn="ctr">
              <a:buNone/>
            </a:pPr>
            <a:r>
              <a:rPr lang="en-CA" sz="2800" b="1" dirty="0" smtClean="0">
                <a:solidFill>
                  <a:srgbClr val="08C82D"/>
                </a:solidFill>
                <a:latin typeface="Estrangelo Edessa" pitchFamily="66" charset="0"/>
                <a:cs typeface="Estrangelo Edessa" pitchFamily="66" charset="0"/>
              </a:rPr>
              <a:t>Lumembo Tshiswaka</a:t>
            </a:r>
          </a:p>
          <a:p>
            <a:pPr marL="0" indent="0" algn="ctr">
              <a:buNone/>
            </a:pPr>
            <a:r>
              <a:rPr lang="en-CA" sz="2800" b="1" dirty="0" smtClean="0">
                <a:solidFill>
                  <a:srgbClr val="08C82D"/>
                </a:solidFill>
                <a:latin typeface="Estrangelo Edessa" pitchFamily="66" charset="0"/>
                <a:cs typeface="Estrangelo Edessa" pitchFamily="66" charset="0"/>
              </a:rPr>
              <a:t>Coordonnateur  promotion et liaison</a:t>
            </a:r>
          </a:p>
          <a:p>
            <a:pPr marL="0" indent="0" algn="ctr">
              <a:buNone/>
            </a:pPr>
            <a:r>
              <a:rPr lang="en-CA" sz="2800" b="1" dirty="0" smtClean="0">
                <a:solidFill>
                  <a:srgbClr val="08C82D"/>
                </a:solidFill>
                <a:latin typeface="Estrangelo Edessa" pitchFamily="66" charset="0"/>
                <a:cs typeface="Estrangelo Edessa" pitchFamily="66" charset="0"/>
              </a:rPr>
              <a:t>Etablissement.org </a:t>
            </a:r>
          </a:p>
          <a:p>
            <a:pPr marL="0" indent="0" algn="ctr">
              <a:buNone/>
            </a:pPr>
            <a:endParaRPr lang="en-CA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24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5" y="188640"/>
            <a:ext cx="7772400" cy="777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solidFill>
                  <a:srgbClr val="FFFF00"/>
                </a:solidFill>
                <a:latin typeface="Estrangelo Edessa" pitchFamily="66" charset="0"/>
                <a:cs typeface="Estrangelo Edessa" pitchFamily="66" charset="0"/>
              </a:rPr>
              <a:t>NIVEAU COMMUNAUTAIRE</a:t>
            </a:r>
            <a:endParaRPr lang="en-CA" dirty="0">
              <a:solidFill>
                <a:srgbClr val="FFFF00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797668"/>
            <a:ext cx="8229600" cy="4863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0" indent="-457200">
              <a:buFont typeface="Arial" pitchFamily="34" charset="0"/>
              <a:buChar char="•"/>
            </a:pPr>
            <a:r>
              <a:rPr lang="fr-FR" sz="3200" b="1" dirty="0">
                <a:latin typeface="Estrangelo Edessa" pitchFamily="66" charset="0"/>
                <a:cs typeface="Estrangelo Edessa" pitchFamily="66" charset="0"/>
              </a:rPr>
              <a:t>Vitalité linguistique (langue </a:t>
            </a:r>
            <a:r>
              <a:rPr lang="fr-FR" sz="3200" b="1" dirty="0" smtClean="0">
                <a:latin typeface="Estrangelo Edessa" pitchFamily="66" charset="0"/>
                <a:cs typeface="Estrangelo Edessa" pitchFamily="66" charset="0"/>
              </a:rPr>
              <a:t>ethnique/nationale</a:t>
            </a:r>
            <a:r>
              <a:rPr lang="fr-FR" sz="3200" b="1" dirty="0">
                <a:latin typeface="Estrangelo Edessa" pitchFamily="66" charset="0"/>
                <a:cs typeface="Estrangelo Edessa" pitchFamily="66" charset="0"/>
              </a:rPr>
              <a:t>)</a:t>
            </a:r>
            <a:endParaRPr lang="en-CA" sz="3200" dirty="0">
              <a:latin typeface="Estrangelo Edessa" pitchFamily="66" charset="0"/>
              <a:cs typeface="Estrangelo Edessa" pitchFamily="66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fr-FR" sz="3200" b="1" dirty="0">
                <a:solidFill>
                  <a:srgbClr val="0070C0"/>
                </a:solidFill>
                <a:latin typeface="Estrangelo Edessa" pitchFamily="66" charset="0"/>
                <a:cs typeface="Estrangelo Edessa" pitchFamily="66" charset="0"/>
              </a:rPr>
              <a:t>Organisation des évènements culturels particuliers</a:t>
            </a:r>
            <a:endParaRPr lang="en-CA" sz="3200" dirty="0">
              <a:solidFill>
                <a:srgbClr val="0070C0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fr-FR" sz="3200" b="1" dirty="0">
                <a:latin typeface="Estrangelo Edessa" pitchFamily="66" charset="0"/>
                <a:cs typeface="Estrangelo Edessa" pitchFamily="66" charset="0"/>
              </a:rPr>
              <a:t>Constitution des associations </a:t>
            </a:r>
            <a:r>
              <a:rPr lang="fr-FR" sz="3200" b="1" dirty="0" smtClean="0">
                <a:latin typeface="Estrangelo Edessa" pitchFamily="66" charset="0"/>
                <a:cs typeface="Estrangelo Edessa" pitchFamily="66" charset="0"/>
              </a:rPr>
              <a:t>à caractère ethnoculturel d’aide </a:t>
            </a:r>
            <a:r>
              <a:rPr lang="fr-FR" sz="3200" b="1" dirty="0">
                <a:latin typeface="Estrangelo Edessa" pitchFamily="66" charset="0"/>
                <a:cs typeface="Estrangelo Edessa" pitchFamily="66" charset="0"/>
              </a:rPr>
              <a:t>aux immigrants</a:t>
            </a:r>
            <a:endParaRPr lang="en-CA" sz="3200" dirty="0">
              <a:latin typeface="Estrangelo Edessa" pitchFamily="66" charset="0"/>
              <a:cs typeface="Estrangelo Edessa" pitchFamily="66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fr-FR" sz="3200" b="1" dirty="0">
                <a:solidFill>
                  <a:srgbClr val="0070C0"/>
                </a:solidFill>
                <a:latin typeface="Estrangelo Edessa" pitchFamily="66" charset="0"/>
                <a:cs typeface="Estrangelo Edessa" pitchFamily="66" charset="0"/>
              </a:rPr>
              <a:t>Édification d’un lieu de rencontre pour léguer, perpétrer les acquis linguistiques et historique</a:t>
            </a:r>
            <a:endParaRPr lang="en-CA" sz="3200" dirty="0">
              <a:solidFill>
                <a:srgbClr val="0070C0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457200" indent="-457200">
              <a:buFont typeface="Arial" pitchFamily="34" charset="0"/>
              <a:buChar char="•"/>
            </a:pPr>
            <a:endParaRPr lang="en-US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83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5" y="188640"/>
            <a:ext cx="7772400" cy="777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solidFill>
                  <a:srgbClr val="FFFF00"/>
                </a:solidFill>
                <a:latin typeface="Estrangelo Edessa" pitchFamily="66" charset="0"/>
                <a:cs typeface="Estrangelo Edessa" pitchFamily="66" charset="0"/>
              </a:rPr>
              <a:t>NIVEAU INSTITUTIONNEL</a:t>
            </a:r>
            <a:endParaRPr lang="en-CA" dirty="0">
              <a:solidFill>
                <a:srgbClr val="FFFF00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797668"/>
            <a:ext cx="8229600" cy="4791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0" indent="-457200">
              <a:buFont typeface="Arial" pitchFamily="34" charset="0"/>
              <a:buChar char="•"/>
            </a:pPr>
            <a:r>
              <a:rPr lang="fr-FR" sz="2800" b="1" dirty="0">
                <a:latin typeface="Estrangelo Edessa" pitchFamily="66" charset="0"/>
                <a:cs typeface="Estrangelo Edessa" pitchFamily="66" charset="0"/>
              </a:rPr>
              <a:t>Églises indépendantes où le français et autres langues ethniques sont utilisés</a:t>
            </a:r>
            <a:endParaRPr lang="en-CA" sz="2800" dirty="0">
              <a:latin typeface="Estrangelo Edessa" pitchFamily="66" charset="0"/>
              <a:cs typeface="Estrangelo Edessa" pitchFamily="66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fr-FR" sz="2800" b="1" dirty="0">
                <a:solidFill>
                  <a:srgbClr val="0070C0"/>
                </a:solidFill>
                <a:latin typeface="Estrangelo Edessa" pitchFamily="66" charset="0"/>
                <a:cs typeface="Estrangelo Edessa" pitchFamily="66" charset="0"/>
              </a:rPr>
              <a:t>Constitution d’un organisme fédéral (UPMRF) pour promouvoir la visibilité et les droits des immigrants d’expression française en provenance d’Afrique et des Caraïbes</a:t>
            </a:r>
            <a:endParaRPr lang="en-CA" sz="2800" dirty="0">
              <a:solidFill>
                <a:srgbClr val="0070C0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fr-FR" sz="2800" b="1" dirty="0">
                <a:latin typeface="Estrangelo Edessa" pitchFamily="66" charset="0"/>
                <a:cs typeface="Estrangelo Edessa" pitchFamily="66" charset="0"/>
              </a:rPr>
              <a:t>Accès aux programmes des agences gouvernementales favorisant le multiculturalisme, la visibilité et l’éclosion des cultures ethniques dans le contexte </a:t>
            </a:r>
            <a:r>
              <a:rPr lang="fr-FR" sz="2800" b="1" dirty="0" smtClean="0">
                <a:latin typeface="Estrangelo Edessa" pitchFamily="66" charset="0"/>
                <a:cs typeface="Estrangelo Edessa" pitchFamily="66" charset="0"/>
              </a:rPr>
              <a:t>canadien </a:t>
            </a:r>
            <a:endParaRPr lang="en-CA" sz="2800" dirty="0">
              <a:latin typeface="Estrangelo Edessa" pitchFamily="66" charset="0"/>
              <a:cs typeface="Estrangelo Edessa" pitchFamily="66" charset="0"/>
            </a:endParaRPr>
          </a:p>
          <a:p>
            <a:endParaRPr lang="en-US" sz="2800" b="1" dirty="0">
              <a:latin typeface="Estrangelo Edessa" pitchFamily="66" charset="0"/>
              <a:cs typeface="Estrangelo Edess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21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5" y="188640"/>
            <a:ext cx="7772400" cy="777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b="1" dirty="0">
                <a:solidFill>
                  <a:srgbClr val="FFFF00"/>
                </a:solidFill>
                <a:latin typeface="Estrangelo Edessa" pitchFamily="66" charset="0"/>
                <a:cs typeface="Estrangelo Edessa" pitchFamily="66" charset="0"/>
              </a:rPr>
              <a:t>PERCEPTION DE MON IDENTITÉ</a:t>
            </a:r>
            <a:endParaRPr lang="en-CA" dirty="0">
              <a:solidFill>
                <a:srgbClr val="FFFF00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797668"/>
            <a:ext cx="8229600" cy="4791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fr-FR" sz="3200" b="1" dirty="0">
                <a:latin typeface="Estrangelo Edessa" pitchFamily="66" charset="0"/>
                <a:cs typeface="Estrangelo Edessa" pitchFamily="66" charset="0"/>
              </a:rPr>
              <a:t>Nouveaux arrivants francophones perçoivent que leur identité </a:t>
            </a:r>
            <a:r>
              <a:rPr lang="fr-FR" sz="3200" b="1" dirty="0" smtClean="0">
                <a:latin typeface="Estrangelo Edessa" pitchFamily="66" charset="0"/>
                <a:cs typeface="Estrangelo Edessa" pitchFamily="66" charset="0"/>
              </a:rPr>
              <a:t>est déséquilibrée ou </a:t>
            </a:r>
            <a:r>
              <a:rPr lang="fr-FR" sz="3200" b="1" dirty="0">
                <a:latin typeface="Estrangelo Edessa" pitchFamily="66" charset="0"/>
                <a:cs typeface="Estrangelo Edessa" pitchFamily="66" charset="0"/>
              </a:rPr>
              <a:t>affectée par :</a:t>
            </a:r>
            <a:endParaRPr lang="en-CA" sz="3200" dirty="0">
              <a:latin typeface="Estrangelo Edessa" pitchFamily="66" charset="0"/>
              <a:cs typeface="Estrangelo Edessa" pitchFamily="66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fr-FR" sz="3200" b="1" dirty="0" smtClean="0">
                <a:solidFill>
                  <a:srgbClr val="0070C0"/>
                </a:solidFill>
                <a:latin typeface="Estrangelo Edessa" pitchFamily="66" charset="0"/>
                <a:cs typeface="Estrangelo Edessa" pitchFamily="66" charset="0"/>
              </a:rPr>
              <a:t>les </a:t>
            </a:r>
            <a:r>
              <a:rPr lang="fr-FR" sz="3200" b="1" dirty="0">
                <a:solidFill>
                  <a:srgbClr val="0070C0"/>
                </a:solidFill>
                <a:latin typeface="Estrangelo Edessa" pitchFamily="66" charset="0"/>
                <a:cs typeface="Estrangelo Edessa" pitchFamily="66" charset="0"/>
              </a:rPr>
              <a:t>médias francophones </a:t>
            </a:r>
            <a:endParaRPr lang="en-CA" sz="3200" dirty="0">
              <a:solidFill>
                <a:srgbClr val="0070C0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fr-FR" sz="3200" b="1" dirty="0" smtClean="0">
                <a:latin typeface="Estrangelo Edessa" pitchFamily="66" charset="0"/>
                <a:cs typeface="Estrangelo Edessa" pitchFamily="66" charset="0"/>
              </a:rPr>
              <a:t>les </a:t>
            </a:r>
            <a:r>
              <a:rPr lang="fr-FR" sz="3200" b="1" dirty="0">
                <a:latin typeface="Estrangelo Edessa" pitchFamily="66" charset="0"/>
                <a:cs typeface="Estrangelo Edessa" pitchFamily="66" charset="0"/>
              </a:rPr>
              <a:t>sites internet en français </a:t>
            </a:r>
            <a:endParaRPr lang="en-CA" sz="3200" dirty="0">
              <a:latin typeface="Estrangelo Edessa" pitchFamily="66" charset="0"/>
              <a:cs typeface="Estrangelo Edessa" pitchFamily="66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fr-FR" sz="3200" b="1" dirty="0">
                <a:solidFill>
                  <a:srgbClr val="0070C0"/>
                </a:solidFill>
                <a:latin typeface="Estrangelo Edessa" pitchFamily="66" charset="0"/>
                <a:cs typeface="Estrangelo Edessa" pitchFamily="66" charset="0"/>
              </a:rPr>
              <a:t>L’État canadien </a:t>
            </a:r>
            <a:r>
              <a:rPr lang="fr-FR" sz="3200" b="1" dirty="0" smtClean="0">
                <a:solidFill>
                  <a:srgbClr val="0070C0"/>
                </a:solidFill>
                <a:latin typeface="Estrangelo Edessa" pitchFamily="66" charset="0"/>
                <a:cs typeface="Estrangelo Edessa" pitchFamily="66" charset="0"/>
              </a:rPr>
              <a:t>(refus de reconnaître la culture ethnique) </a:t>
            </a:r>
            <a:endParaRPr lang="en-CA" sz="3200" dirty="0">
              <a:solidFill>
                <a:srgbClr val="0070C0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fr-FR" sz="3200" b="1" dirty="0">
                <a:latin typeface="Estrangelo Edessa" pitchFamily="66" charset="0"/>
                <a:cs typeface="Estrangelo Edessa" pitchFamily="66" charset="0"/>
              </a:rPr>
              <a:t>Les communautés de foi (</a:t>
            </a:r>
            <a:r>
              <a:rPr lang="fr-FR" sz="3200" b="1" dirty="0" smtClean="0">
                <a:latin typeface="Estrangelo Edessa" pitchFamily="66" charset="0"/>
                <a:cs typeface="Estrangelo Edessa" pitchFamily="66" charset="0"/>
              </a:rPr>
              <a:t>Églises, Mosquées)</a:t>
            </a:r>
            <a:endParaRPr lang="en-CA" sz="3200" dirty="0">
              <a:latin typeface="Estrangelo Edessa" pitchFamily="66" charset="0"/>
              <a:cs typeface="Estrangelo Edessa" pitchFamily="66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fr-FR" sz="3200" b="1" dirty="0">
                <a:solidFill>
                  <a:srgbClr val="0070C0"/>
                </a:solidFill>
                <a:latin typeface="Estrangelo Edessa" pitchFamily="66" charset="0"/>
                <a:cs typeface="Estrangelo Edessa" pitchFamily="66" charset="0"/>
              </a:rPr>
              <a:t>La communauté franco-ontarienne</a:t>
            </a:r>
            <a:endParaRPr lang="en-CA" sz="3200" dirty="0">
              <a:solidFill>
                <a:srgbClr val="0070C0"/>
              </a:solidFill>
              <a:latin typeface="Estrangelo Edessa" pitchFamily="66" charset="0"/>
              <a:cs typeface="Estrangelo Edessa" pitchFamily="66" charset="0"/>
            </a:endParaRPr>
          </a:p>
          <a:p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67188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5" y="188640"/>
            <a:ext cx="7772400" cy="777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rgbClr val="FFFF00"/>
                </a:solidFill>
              </a:rPr>
              <a:t>CATÉGORISATION </a:t>
            </a:r>
            <a:r>
              <a:rPr lang="fr-FR" b="1" dirty="0">
                <a:solidFill>
                  <a:srgbClr val="FFFF00"/>
                </a:solidFill>
              </a:rPr>
              <a:t>ET PERTE </a:t>
            </a:r>
            <a:r>
              <a:rPr lang="fr-FR" b="1" dirty="0" smtClean="0">
                <a:solidFill>
                  <a:srgbClr val="FFFF00"/>
                </a:solidFill>
              </a:rPr>
              <a:t>D’IDENTITÉ</a:t>
            </a:r>
            <a:endParaRPr lang="en-CA" dirty="0">
              <a:solidFill>
                <a:srgbClr val="FFFF00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966336"/>
            <a:ext cx="8229600" cy="462290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571500" lvl="0" indent="-571500">
              <a:buFont typeface="Arial" pitchFamily="34" charset="0"/>
              <a:buChar char="•"/>
            </a:pPr>
            <a:r>
              <a:rPr lang="fr-FR" sz="4000" b="1" dirty="0"/>
              <a:t>Usage des termes péjoratifs ou discriminatoires</a:t>
            </a:r>
            <a:endParaRPr lang="en-CA" sz="4000" dirty="0"/>
          </a:p>
          <a:p>
            <a:pPr marL="571500" lvl="0" indent="-571500">
              <a:buFont typeface="Arial" pitchFamily="34" charset="0"/>
              <a:buChar char="•"/>
            </a:pPr>
            <a:r>
              <a:rPr lang="fr-FR" sz="4000" b="1" dirty="0">
                <a:solidFill>
                  <a:srgbClr val="0070C0"/>
                </a:solidFill>
              </a:rPr>
              <a:t>Traitement statistique à outrance </a:t>
            </a:r>
            <a:endParaRPr lang="fr-FR" sz="4000" b="1" dirty="0" smtClean="0">
              <a:solidFill>
                <a:srgbClr val="0070C0"/>
              </a:solidFill>
            </a:endParaRPr>
          </a:p>
          <a:p>
            <a:pPr marL="571500" lvl="0" indent="-571500">
              <a:buFont typeface="Arial" pitchFamily="34" charset="0"/>
              <a:buChar char="•"/>
            </a:pPr>
            <a:r>
              <a:rPr lang="fr-FR" sz="4000" b="1" dirty="0" smtClean="0">
                <a:solidFill>
                  <a:srgbClr val="0070C0"/>
                </a:solidFill>
              </a:rPr>
              <a:t>(</a:t>
            </a:r>
            <a:r>
              <a:rPr lang="fr-FR" sz="4000" b="1" dirty="0">
                <a:solidFill>
                  <a:srgbClr val="0070C0"/>
                </a:solidFill>
              </a:rPr>
              <a:t>Ici nous ne sommes que des numéros</a:t>
            </a:r>
            <a:r>
              <a:rPr lang="fr-FR" sz="4000" b="1" dirty="0"/>
              <a:t>)</a:t>
            </a:r>
            <a:endParaRPr lang="en-CA" sz="4000" dirty="0"/>
          </a:p>
          <a:p>
            <a:pPr marL="571500" lvl="0" indent="-571500">
              <a:buFont typeface="Arial" pitchFamily="34" charset="0"/>
              <a:buChar char="•"/>
            </a:pPr>
            <a:r>
              <a:rPr lang="fr-FR" sz="4000" b="1" dirty="0"/>
              <a:t>Affectation dans de catégories sociales inférieures </a:t>
            </a:r>
            <a:endParaRPr lang="en-CA" sz="4000" dirty="0"/>
          </a:p>
          <a:p>
            <a:pPr marL="571500" indent="-571500">
              <a:buFont typeface="Arial" pitchFamily="34" charset="0"/>
              <a:buChar char="•"/>
            </a:pP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95235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5" y="188640"/>
            <a:ext cx="7772400" cy="777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b="1" dirty="0">
                <a:solidFill>
                  <a:srgbClr val="FFFF00"/>
                </a:solidFill>
                <a:latin typeface="Estrangelo Edessa" pitchFamily="66" charset="0"/>
                <a:cs typeface="Estrangelo Edessa" pitchFamily="66" charset="0"/>
              </a:rPr>
              <a:t>UN COUP D’ŒIL SUR LES IDENTITÉS</a:t>
            </a:r>
            <a:r>
              <a:rPr lang="fr-FR" dirty="0">
                <a:solidFill>
                  <a:srgbClr val="FFFF00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fr-FR" b="1" dirty="0">
                <a:solidFill>
                  <a:srgbClr val="FFFF00"/>
                </a:solidFill>
                <a:latin typeface="Estrangelo Edessa" pitchFamily="66" charset="0"/>
                <a:cs typeface="Estrangelo Edessa" pitchFamily="66" charset="0"/>
              </a:rPr>
              <a:t>DES NAF</a:t>
            </a:r>
            <a:endParaRPr lang="en-CA" dirty="0">
              <a:solidFill>
                <a:srgbClr val="FFFF00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797668"/>
            <a:ext cx="8229600" cy="4791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fr-FR" sz="2800" b="1" dirty="0">
                <a:latin typeface="Estrangelo Edessa" pitchFamily="66" charset="0"/>
                <a:cs typeface="Estrangelo Edessa" pitchFamily="66" charset="0"/>
              </a:rPr>
              <a:t>Identité sociale (pauvreté, famille monoparentale, sentiment d’exclusion)  </a:t>
            </a:r>
            <a:endParaRPr lang="en-CA" sz="2800" dirty="0">
              <a:latin typeface="Estrangelo Edessa" pitchFamily="66" charset="0"/>
              <a:cs typeface="Estrangelo Edessa" pitchFamily="66" charset="0"/>
            </a:endParaRPr>
          </a:p>
          <a:p>
            <a:pPr lvl="0"/>
            <a:r>
              <a:rPr lang="fr-FR" sz="2800" b="1" dirty="0">
                <a:solidFill>
                  <a:srgbClr val="0070C0"/>
                </a:solidFill>
                <a:latin typeface="Estrangelo Edessa" pitchFamily="66" charset="0"/>
                <a:cs typeface="Estrangelo Edessa" pitchFamily="66" charset="0"/>
              </a:rPr>
              <a:t>Identité religieuse (Chrétienne, Musulmane, Animiste etc.) </a:t>
            </a:r>
            <a:endParaRPr lang="en-CA" sz="2800" dirty="0">
              <a:solidFill>
                <a:srgbClr val="0070C0"/>
              </a:solidFill>
              <a:latin typeface="Estrangelo Edessa" pitchFamily="66" charset="0"/>
              <a:cs typeface="Estrangelo Edessa" pitchFamily="66" charset="0"/>
            </a:endParaRPr>
          </a:p>
          <a:p>
            <a:pPr lvl="0"/>
            <a:r>
              <a:rPr lang="fr-FR" sz="2800" b="1" dirty="0">
                <a:latin typeface="Estrangelo Edessa" pitchFamily="66" charset="0"/>
                <a:cs typeface="Estrangelo Edessa" pitchFamily="66" charset="0"/>
              </a:rPr>
              <a:t>Identité culturelle et ethnique (survivance en milieu canadien) </a:t>
            </a:r>
            <a:endParaRPr lang="en-CA" sz="2800" dirty="0">
              <a:latin typeface="Estrangelo Edessa" pitchFamily="66" charset="0"/>
              <a:cs typeface="Estrangelo Edessa" pitchFamily="66" charset="0"/>
            </a:endParaRPr>
          </a:p>
          <a:p>
            <a:pPr lvl="0"/>
            <a:r>
              <a:rPr lang="fr-FR" sz="2800" b="1" dirty="0">
                <a:solidFill>
                  <a:srgbClr val="0070C0"/>
                </a:solidFill>
                <a:latin typeface="Estrangelo Edessa" pitchFamily="66" charset="0"/>
                <a:cs typeface="Estrangelo Edessa" pitchFamily="66" charset="0"/>
              </a:rPr>
              <a:t>Identité professionnelle (emplois incertains et précaires)</a:t>
            </a:r>
            <a:endParaRPr lang="en-CA" sz="2800" dirty="0">
              <a:solidFill>
                <a:srgbClr val="0070C0"/>
              </a:solidFill>
              <a:latin typeface="Estrangelo Edessa" pitchFamily="66" charset="0"/>
              <a:cs typeface="Estrangelo Edessa" pitchFamily="66" charset="0"/>
            </a:endParaRPr>
          </a:p>
          <a:p>
            <a:pPr lvl="0"/>
            <a:r>
              <a:rPr lang="fr-FR" sz="2800" b="1" dirty="0">
                <a:latin typeface="Estrangelo Edessa" pitchFamily="66" charset="0"/>
                <a:cs typeface="Estrangelo Edessa" pitchFamily="66" charset="0"/>
              </a:rPr>
              <a:t>Identité du genre (patriarcat, femmes musulmanes au foyer</a:t>
            </a:r>
            <a:r>
              <a:rPr lang="fr-FR" sz="2400" b="1" dirty="0">
                <a:latin typeface="Estrangelo Edessa" pitchFamily="66" charset="0"/>
                <a:cs typeface="Estrangelo Edessa" pitchFamily="66" charset="0"/>
              </a:rPr>
              <a:t>) </a:t>
            </a:r>
            <a:endParaRPr lang="en-CA" sz="2400" dirty="0">
              <a:latin typeface="Estrangelo Edessa" pitchFamily="66" charset="0"/>
              <a:cs typeface="Estrangelo Edess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60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5" y="188640"/>
            <a:ext cx="7772400" cy="777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rgbClr val="FFFF00"/>
                </a:solidFill>
                <a:latin typeface="Estrangelo Edessa" pitchFamily="66" charset="0"/>
                <a:cs typeface="Estrangelo Edessa" pitchFamily="66" charset="0"/>
              </a:rPr>
              <a:t>L’IDENTITÉ </a:t>
            </a:r>
            <a:r>
              <a:rPr lang="fr-FR" b="1" dirty="0">
                <a:solidFill>
                  <a:srgbClr val="FFFF00"/>
                </a:solidFill>
                <a:latin typeface="Estrangelo Edessa" pitchFamily="66" charset="0"/>
                <a:cs typeface="Estrangelo Edessa" pitchFamily="66" charset="0"/>
              </a:rPr>
              <a:t>EST SACRÉE</a:t>
            </a:r>
            <a:endParaRPr lang="en-CA" dirty="0">
              <a:solidFill>
                <a:srgbClr val="FFFF00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797668"/>
            <a:ext cx="8229600" cy="5007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fr-FR" sz="3200" b="1" dirty="0">
                <a:solidFill>
                  <a:srgbClr val="7030A0"/>
                </a:solidFill>
                <a:latin typeface="Estrangelo Edessa" pitchFamily="66" charset="0"/>
                <a:cs typeface="Estrangelo Edessa" pitchFamily="66" charset="0"/>
              </a:rPr>
              <a:t>Tout comme le nom d’un individu, </a:t>
            </a:r>
            <a:r>
              <a:rPr lang="fr-FR" sz="3200" b="1" dirty="0" smtClean="0">
                <a:solidFill>
                  <a:srgbClr val="7030A0"/>
                </a:solidFill>
                <a:latin typeface="Estrangelo Edessa" pitchFamily="66" charset="0"/>
                <a:cs typeface="Estrangelo Edessa" pitchFamily="66" charset="0"/>
              </a:rPr>
              <a:t>le </a:t>
            </a:r>
            <a:r>
              <a:rPr lang="fr-FR" sz="3200" b="1" dirty="0">
                <a:solidFill>
                  <a:srgbClr val="7030A0"/>
                </a:solidFill>
                <a:latin typeface="Estrangelo Edessa" pitchFamily="66" charset="0"/>
                <a:cs typeface="Estrangelo Edessa" pitchFamily="66" charset="0"/>
              </a:rPr>
              <a:t>NAF </a:t>
            </a:r>
            <a:r>
              <a:rPr lang="fr-FR" sz="3200" b="1" dirty="0" smtClean="0">
                <a:solidFill>
                  <a:srgbClr val="7030A0"/>
                </a:solidFill>
                <a:latin typeface="Estrangelo Edessa" pitchFamily="66" charset="0"/>
                <a:cs typeface="Estrangelo Edessa" pitchFamily="66" charset="0"/>
              </a:rPr>
              <a:t>considère </a:t>
            </a:r>
            <a:r>
              <a:rPr lang="fr-FR" sz="3200" b="1" dirty="0">
                <a:solidFill>
                  <a:srgbClr val="7030A0"/>
                </a:solidFill>
                <a:latin typeface="Estrangelo Edessa" pitchFamily="66" charset="0"/>
                <a:cs typeface="Estrangelo Edessa" pitchFamily="66" charset="0"/>
              </a:rPr>
              <a:t>que </a:t>
            </a:r>
            <a:r>
              <a:rPr lang="fr-FR" sz="3200" b="1" dirty="0" smtClean="0">
                <a:solidFill>
                  <a:srgbClr val="7030A0"/>
                </a:solidFill>
                <a:latin typeface="Estrangelo Edessa" pitchFamily="66" charset="0"/>
                <a:cs typeface="Estrangelo Edessa" pitchFamily="66" charset="0"/>
              </a:rPr>
              <a:t>son </a:t>
            </a:r>
            <a:r>
              <a:rPr lang="fr-FR" sz="3200" b="1" dirty="0">
                <a:solidFill>
                  <a:srgbClr val="7030A0"/>
                </a:solidFill>
                <a:latin typeface="Estrangelo Edessa" pitchFamily="66" charset="0"/>
                <a:cs typeface="Estrangelo Edessa" pitchFamily="66" charset="0"/>
              </a:rPr>
              <a:t>identité est sacrée et qu’elle ne doit en aucun cas se négocier. À </a:t>
            </a:r>
            <a:r>
              <a:rPr lang="fr-FR" sz="3200" b="1" dirty="0" smtClean="0">
                <a:solidFill>
                  <a:srgbClr val="7030A0"/>
                </a:solidFill>
                <a:latin typeface="Estrangelo Edessa" pitchFamily="66" charset="0"/>
                <a:cs typeface="Estrangelo Edessa" pitchFamily="66" charset="0"/>
              </a:rPr>
              <a:t>ses </a:t>
            </a:r>
            <a:r>
              <a:rPr lang="fr-FR" sz="3200" b="1" dirty="0">
                <a:solidFill>
                  <a:srgbClr val="7030A0"/>
                </a:solidFill>
                <a:latin typeface="Estrangelo Edessa" pitchFamily="66" charset="0"/>
                <a:cs typeface="Estrangelo Edessa" pitchFamily="66" charset="0"/>
              </a:rPr>
              <a:t>yeux, elle représente</a:t>
            </a:r>
            <a:r>
              <a:rPr lang="fr-FR" sz="3200" b="1" dirty="0">
                <a:latin typeface="Estrangelo Edessa" pitchFamily="66" charset="0"/>
                <a:cs typeface="Estrangelo Edessa" pitchFamily="66" charset="0"/>
              </a:rPr>
              <a:t> : </a:t>
            </a:r>
            <a:endParaRPr lang="en-CA" sz="3200" dirty="0">
              <a:latin typeface="Estrangelo Edessa" pitchFamily="66" charset="0"/>
              <a:cs typeface="Estrangelo Edessa" pitchFamily="66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fr-FR" sz="3200" b="1" dirty="0">
                <a:latin typeface="Estrangelo Edessa" pitchFamily="66" charset="0"/>
                <a:cs typeface="Estrangelo Edessa" pitchFamily="66" charset="0"/>
              </a:rPr>
              <a:t>Ce  </a:t>
            </a:r>
            <a:r>
              <a:rPr lang="fr-FR" sz="3200" b="1" dirty="0" smtClean="0">
                <a:latin typeface="Estrangelo Edessa" pitchFamily="66" charset="0"/>
                <a:cs typeface="Estrangelo Edessa" pitchFamily="66" charset="0"/>
              </a:rPr>
              <a:t>qu’il a </a:t>
            </a:r>
            <a:r>
              <a:rPr lang="fr-FR" sz="3200" b="1" dirty="0">
                <a:latin typeface="Estrangelo Edessa" pitchFamily="66" charset="0"/>
                <a:cs typeface="Estrangelo Edessa" pitchFamily="66" charset="0"/>
              </a:rPr>
              <a:t>de plus précieux</a:t>
            </a:r>
            <a:endParaRPr lang="en-CA" sz="3200" dirty="0">
              <a:latin typeface="Estrangelo Edessa" pitchFamily="66" charset="0"/>
              <a:cs typeface="Estrangelo Edessa" pitchFamily="66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fr-FR" sz="3200" b="1" dirty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rPr>
              <a:t>Ce </a:t>
            </a:r>
            <a:r>
              <a:rPr lang="fr-FR" sz="3200" b="1" dirty="0" smtClean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rPr>
              <a:t>qu’il </a:t>
            </a:r>
            <a:r>
              <a:rPr lang="fr-FR" sz="3200" b="1" dirty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rPr>
              <a:t>ne </a:t>
            </a:r>
            <a:r>
              <a:rPr lang="fr-FR" sz="3200" b="1" dirty="0" smtClean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rPr>
              <a:t>peut </a:t>
            </a:r>
            <a:r>
              <a:rPr lang="fr-FR" sz="3200" b="1" dirty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rPr>
              <a:t>aliéner sans une cause valable</a:t>
            </a:r>
            <a:endParaRPr lang="en-CA" sz="3200" dirty="0">
              <a:solidFill>
                <a:srgbClr val="FF0000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fr-FR" sz="3200" b="1" dirty="0">
                <a:latin typeface="Estrangelo Edessa" pitchFamily="66" charset="0"/>
                <a:cs typeface="Estrangelo Edessa" pitchFamily="66" charset="0"/>
              </a:rPr>
              <a:t>Ce qui </a:t>
            </a:r>
            <a:r>
              <a:rPr lang="fr-FR" sz="3200" b="1" dirty="0" smtClean="0">
                <a:latin typeface="Estrangelo Edessa" pitchFamily="66" charset="0"/>
                <a:cs typeface="Estrangelo Edessa" pitchFamily="66" charset="0"/>
              </a:rPr>
              <a:t>le </a:t>
            </a:r>
            <a:r>
              <a:rPr lang="fr-FR" sz="3200" b="1" dirty="0">
                <a:latin typeface="Estrangelo Edessa" pitchFamily="66" charset="0"/>
                <a:cs typeface="Estrangelo Edessa" pitchFamily="66" charset="0"/>
              </a:rPr>
              <a:t>distingue des autres</a:t>
            </a:r>
            <a:endParaRPr lang="en-CA" sz="3200" dirty="0">
              <a:latin typeface="Estrangelo Edessa" pitchFamily="66" charset="0"/>
              <a:cs typeface="Estrangelo Edess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42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5" y="188640"/>
            <a:ext cx="7772400" cy="777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solidFill>
                  <a:srgbClr val="FFFF00"/>
                </a:solidFill>
              </a:rPr>
              <a:t>LE NOM : UNE </a:t>
            </a:r>
            <a:r>
              <a:rPr lang="fr-FR" b="1" dirty="0" smtClean="0">
                <a:solidFill>
                  <a:srgbClr val="FFFF00"/>
                </a:solidFill>
              </a:rPr>
              <a:t>IDENTITÉ </a:t>
            </a:r>
            <a:r>
              <a:rPr lang="fr-FR" b="1" dirty="0">
                <a:solidFill>
                  <a:srgbClr val="FFFF00"/>
                </a:solidFill>
              </a:rPr>
              <a:t>PRECIEUSE</a:t>
            </a:r>
            <a:endParaRPr lang="en-CA" dirty="0">
              <a:solidFill>
                <a:srgbClr val="FFFF00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797668"/>
            <a:ext cx="8229600" cy="4863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fr-FR" sz="3200" b="1" dirty="0"/>
              <a:t>En Afrique traditionnelle tout comme aujourd’hui :</a:t>
            </a:r>
            <a:endParaRPr lang="en-CA" sz="3200" dirty="0"/>
          </a:p>
          <a:p>
            <a:pPr lvl="0"/>
            <a:r>
              <a:rPr lang="fr-FR" sz="3200" b="1" dirty="0">
                <a:solidFill>
                  <a:srgbClr val="0070C0"/>
                </a:solidFill>
              </a:rPr>
              <a:t>Chaque nom est sacré, qu’il s’agisse d’un enfant ou d’un adulte</a:t>
            </a:r>
            <a:endParaRPr lang="en-CA" sz="3200" dirty="0">
              <a:solidFill>
                <a:srgbClr val="0070C0"/>
              </a:solidFill>
            </a:endParaRPr>
          </a:p>
          <a:p>
            <a:pPr lvl="0"/>
            <a:r>
              <a:rPr lang="fr-FR" sz="3200" b="1" dirty="0"/>
              <a:t>Le nom constitue l’identité première de l’individu</a:t>
            </a:r>
            <a:endParaRPr lang="en-CA" sz="3200" dirty="0"/>
          </a:p>
          <a:p>
            <a:pPr lvl="0"/>
            <a:r>
              <a:rPr lang="fr-FR" sz="3200" b="1" dirty="0">
                <a:solidFill>
                  <a:srgbClr val="7030A0"/>
                </a:solidFill>
              </a:rPr>
              <a:t>On ne peut changer le nom sans le consentement des parents</a:t>
            </a:r>
            <a:endParaRPr lang="en-CA" sz="3200" dirty="0">
              <a:solidFill>
                <a:srgbClr val="7030A0"/>
              </a:solidFill>
            </a:endParaRPr>
          </a:p>
          <a:p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10067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5" y="188640"/>
            <a:ext cx="7772400" cy="777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solidFill>
                  <a:srgbClr val="FFFF00"/>
                </a:solidFill>
              </a:rPr>
              <a:t>RECHERCHE D’UN EQUILIBRE IDENTITAIRE  </a:t>
            </a:r>
            <a:endParaRPr lang="en-CA" dirty="0">
              <a:solidFill>
                <a:srgbClr val="FFFF00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797668"/>
            <a:ext cx="8229600" cy="4791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fr-FR" sz="3600" b="1" dirty="0"/>
              <a:t>Commence d’abord par un compromis :</a:t>
            </a:r>
            <a:endParaRPr lang="en-CA" sz="3600" dirty="0"/>
          </a:p>
          <a:p>
            <a:pPr lvl="1"/>
            <a:r>
              <a:rPr lang="fr-FR" b="1" dirty="0"/>
              <a:t>Aliéner une partie de mon identité pour pouvoir me faire accepter</a:t>
            </a:r>
            <a:endParaRPr lang="en-CA" dirty="0"/>
          </a:p>
          <a:p>
            <a:pPr lvl="0"/>
            <a:r>
              <a:rPr lang="fr-FR" sz="3600" b="1" dirty="0">
                <a:solidFill>
                  <a:srgbClr val="0070C0"/>
                </a:solidFill>
              </a:rPr>
              <a:t>Négocier sa reconnaissance identitaire :</a:t>
            </a:r>
            <a:endParaRPr lang="en-CA" sz="3600" dirty="0">
              <a:solidFill>
                <a:srgbClr val="0070C0"/>
              </a:solidFill>
            </a:endParaRPr>
          </a:p>
          <a:p>
            <a:pPr lvl="1"/>
            <a:r>
              <a:rPr lang="fr-FR" b="1" dirty="0"/>
              <a:t>Faire valoir sa contribution au même titre que tout le reste de la population canadienne</a:t>
            </a:r>
            <a:endParaRPr lang="en-CA" dirty="0"/>
          </a:p>
          <a:p>
            <a:pPr lvl="0"/>
            <a:r>
              <a:rPr lang="fr-FR" sz="3000" b="1" dirty="0">
                <a:solidFill>
                  <a:srgbClr val="7030A0"/>
                </a:solidFill>
              </a:rPr>
              <a:t>Arriver à un équilibre où l’individu ne se sent </a:t>
            </a:r>
            <a:r>
              <a:rPr lang="fr-FR" sz="3000" b="1" dirty="0" smtClean="0">
                <a:solidFill>
                  <a:srgbClr val="7030A0"/>
                </a:solidFill>
              </a:rPr>
              <a:t>ni  </a:t>
            </a:r>
            <a:r>
              <a:rPr lang="fr-FR" sz="3000" b="1" dirty="0">
                <a:solidFill>
                  <a:srgbClr val="7030A0"/>
                </a:solidFill>
              </a:rPr>
              <a:t>tout à fait rejeté ni tout à fait accepté</a:t>
            </a:r>
            <a:endParaRPr lang="en-CA" sz="3000" dirty="0">
              <a:solidFill>
                <a:srgbClr val="7030A0"/>
              </a:solidFill>
            </a:endParaRPr>
          </a:p>
          <a:p>
            <a:pPr lvl="1"/>
            <a:r>
              <a:rPr lang="fr-FR" b="1" dirty="0"/>
              <a:t>Situation inconfortable et incertaine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6903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5" y="188640"/>
            <a:ext cx="7772400" cy="777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rgbClr val="FFFF00"/>
                </a:solidFill>
                <a:latin typeface="Estrangelo Edessa" pitchFamily="66" charset="0"/>
                <a:cs typeface="Estrangelo Edessa" pitchFamily="66" charset="0"/>
              </a:rPr>
              <a:t>IDENTITÉ </a:t>
            </a:r>
            <a:r>
              <a:rPr lang="fr-FR" b="1" dirty="0">
                <a:solidFill>
                  <a:srgbClr val="FFFF00"/>
                </a:solidFill>
                <a:latin typeface="Estrangelo Edessa" pitchFamily="66" charset="0"/>
                <a:cs typeface="Estrangelo Edessa" pitchFamily="66" charset="0"/>
              </a:rPr>
              <a:t>FRANCOPHONE ET MÉDIAS  </a:t>
            </a:r>
            <a:endParaRPr lang="en-CA" dirty="0">
              <a:solidFill>
                <a:srgbClr val="FFFF00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797668"/>
            <a:ext cx="8229600" cy="4791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0" indent="-342900">
              <a:buFont typeface="Arial" pitchFamily="34" charset="0"/>
              <a:buChar char="•"/>
            </a:pPr>
            <a:r>
              <a:rPr lang="fr-FR" sz="3200" b="1" dirty="0">
                <a:latin typeface="Estrangelo Edessa" pitchFamily="66" charset="0"/>
                <a:cs typeface="Estrangelo Edessa" pitchFamily="66" charset="0"/>
              </a:rPr>
              <a:t>Ignorée souvent dans les médias dominants</a:t>
            </a:r>
            <a:endParaRPr lang="en-CA" sz="3200" dirty="0">
              <a:latin typeface="Estrangelo Edessa" pitchFamily="66" charset="0"/>
              <a:cs typeface="Estrangelo Edessa" pitchFamily="66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fr-FR" sz="3200" b="1" dirty="0">
                <a:solidFill>
                  <a:srgbClr val="0070C0"/>
                </a:solidFill>
                <a:latin typeface="Estrangelo Edessa" pitchFamily="66" charset="0"/>
                <a:cs typeface="Estrangelo Edessa" pitchFamily="66" charset="0"/>
              </a:rPr>
              <a:t>Médias francophones ne font pas encore un contrepoids</a:t>
            </a:r>
            <a:endParaRPr lang="en-CA" sz="3200" dirty="0">
              <a:solidFill>
                <a:srgbClr val="0070C0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fr-FR" sz="3200" b="1" dirty="0">
                <a:latin typeface="Estrangelo Edessa" pitchFamily="66" charset="0"/>
                <a:cs typeface="Estrangelo Edessa" pitchFamily="66" charset="0"/>
              </a:rPr>
              <a:t>Médias dominants véhiculent souvent des stéréotypes</a:t>
            </a:r>
            <a:endParaRPr lang="en-CA" sz="3200" dirty="0">
              <a:latin typeface="Estrangelo Edessa" pitchFamily="66" charset="0"/>
              <a:cs typeface="Estrangelo Edessa" pitchFamily="66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fr-FR" sz="3200" b="1" dirty="0">
                <a:solidFill>
                  <a:srgbClr val="0070C0"/>
                </a:solidFill>
                <a:latin typeface="Estrangelo Edessa" pitchFamily="66" charset="0"/>
                <a:cs typeface="Estrangelo Edessa" pitchFamily="66" charset="0"/>
              </a:rPr>
              <a:t>Seconde génération ne se reconnaît plus dans leur culture parentale </a:t>
            </a:r>
            <a:endParaRPr lang="en-CA" sz="3200" dirty="0">
              <a:solidFill>
                <a:srgbClr val="0070C0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fr-FR" sz="3200" b="1" dirty="0">
                <a:latin typeface="Estrangelo Edessa" pitchFamily="66" charset="0"/>
                <a:cs typeface="Estrangelo Edessa" pitchFamily="66" charset="0"/>
              </a:rPr>
              <a:t>Sites francophones essayent d’adresser le problème </a:t>
            </a:r>
            <a:endParaRPr lang="en-CA" sz="3200" dirty="0">
              <a:latin typeface="Estrangelo Edessa" pitchFamily="66" charset="0"/>
              <a:cs typeface="Estrangelo Edess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804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4" y="188640"/>
            <a:ext cx="8415935" cy="7776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 smtClean="0">
                <a:solidFill>
                  <a:srgbClr val="FFFF00"/>
                </a:solidFill>
                <a:latin typeface="Estrangelo Edessa" pitchFamily="66" charset="0"/>
                <a:cs typeface="Estrangelo Edessa" pitchFamily="66" charset="0"/>
              </a:rPr>
              <a:t>IDENTITÉ FRANCOPHONE </a:t>
            </a:r>
            <a:r>
              <a:rPr lang="fr-FR" sz="2800" b="1" dirty="0">
                <a:solidFill>
                  <a:srgbClr val="FFFF00"/>
                </a:solidFill>
                <a:latin typeface="Estrangelo Edessa" pitchFamily="66" charset="0"/>
                <a:cs typeface="Estrangelo Edessa" pitchFamily="66" charset="0"/>
              </a:rPr>
              <a:t>ET CURRICULUM SCOLAIRE  </a:t>
            </a:r>
            <a:endParaRPr lang="en-CA" sz="2800" dirty="0">
              <a:solidFill>
                <a:srgbClr val="FFFF00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797668"/>
            <a:ext cx="8229600" cy="4863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0" indent="-342900">
              <a:buFont typeface="Arial" pitchFamily="34" charset="0"/>
              <a:buChar char="•"/>
            </a:pPr>
            <a:r>
              <a:rPr lang="fr-FR" sz="2800" b="1" dirty="0">
                <a:latin typeface="Estrangelo Edessa" pitchFamily="66" charset="0"/>
                <a:cs typeface="Estrangelo Edessa" pitchFamily="66" charset="0"/>
              </a:rPr>
              <a:t>Contribution historique des immigrants souvent ignorée dans les programmes scolaires</a:t>
            </a:r>
            <a:endParaRPr lang="en-CA" sz="2800" dirty="0">
              <a:latin typeface="Estrangelo Edessa" pitchFamily="66" charset="0"/>
              <a:cs typeface="Estrangelo Edessa" pitchFamily="66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fr-FR" sz="2800" b="1" dirty="0">
                <a:latin typeface="Estrangelo Edessa" pitchFamily="66" charset="0"/>
                <a:cs typeface="Estrangelo Edessa" pitchFamily="66" charset="0"/>
              </a:rPr>
              <a:t>Curriculum scolaire ignorent les éléments culturels des immigrants francophones</a:t>
            </a:r>
            <a:endParaRPr lang="en-CA" sz="2800" dirty="0">
              <a:latin typeface="Estrangelo Edessa" pitchFamily="66" charset="0"/>
              <a:cs typeface="Estrangelo Edessa" pitchFamily="66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fr-FR" sz="2800" b="1" dirty="0">
                <a:solidFill>
                  <a:srgbClr val="7030A0"/>
                </a:solidFill>
                <a:latin typeface="Estrangelo Edessa" pitchFamily="66" charset="0"/>
                <a:cs typeface="Estrangelo Edessa" pitchFamily="66" charset="0"/>
              </a:rPr>
              <a:t>Pédagogie et didactique non souvent adaptés aux besoins des immigrants</a:t>
            </a:r>
            <a:endParaRPr lang="en-CA" sz="2800" dirty="0">
              <a:solidFill>
                <a:srgbClr val="7030A0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fr-FR" sz="2800" b="1" dirty="0">
                <a:latin typeface="Estrangelo Edessa" pitchFamily="66" charset="0"/>
                <a:cs typeface="Estrangelo Edessa" pitchFamily="66" charset="0"/>
              </a:rPr>
              <a:t>Corps enseignant à dominance d’une culture étrangère aux immigrants </a:t>
            </a:r>
            <a:endParaRPr lang="en-CA" sz="2800" dirty="0">
              <a:latin typeface="Estrangelo Edessa" pitchFamily="66" charset="0"/>
              <a:cs typeface="Estrangelo Edessa" pitchFamily="66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fr-FR" sz="2800" b="1" dirty="0">
                <a:solidFill>
                  <a:srgbClr val="7030A0"/>
                </a:solidFill>
                <a:latin typeface="Estrangelo Edessa" pitchFamily="66" charset="0"/>
                <a:cs typeface="Estrangelo Edessa" pitchFamily="66" charset="0"/>
              </a:rPr>
              <a:t>Parents des élèves immigrants pas toujours impliqués dans l’éducation de leurs enfants </a:t>
            </a:r>
            <a:endParaRPr lang="en-CA" sz="2800" dirty="0">
              <a:solidFill>
                <a:srgbClr val="7030A0"/>
              </a:solidFill>
              <a:latin typeface="Estrangelo Edessa" pitchFamily="66" charset="0"/>
              <a:cs typeface="Estrangelo Edess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8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  <a:latin typeface="Estrangelo Edessa" pitchFamily="66" charset="0"/>
                <a:cs typeface="Estrangelo Edessa" pitchFamily="66" charset="0"/>
              </a:rPr>
              <a:t>Sources de données</a:t>
            </a:r>
            <a:endParaRPr lang="en-US" b="1" dirty="0">
              <a:solidFill>
                <a:srgbClr val="FFFF00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660066"/>
                </a:solidFill>
                <a:latin typeface="Estrangelo Edessa" pitchFamily="66" charset="0"/>
                <a:cs typeface="Estrangelo Edessa" pitchFamily="66" charset="0"/>
              </a:rPr>
              <a:t>Analyse documentaire</a:t>
            </a:r>
          </a:p>
          <a:p>
            <a:r>
              <a:rPr lang="en-US" sz="3600" b="1" dirty="0" smtClean="0">
                <a:solidFill>
                  <a:srgbClr val="660066"/>
                </a:solidFill>
                <a:latin typeface="Estrangelo Edessa" pitchFamily="66" charset="0"/>
                <a:cs typeface="Estrangelo Edessa" pitchFamily="66" charset="0"/>
              </a:rPr>
              <a:t>Forum de discussion Etablissement.org</a:t>
            </a:r>
          </a:p>
          <a:p>
            <a:r>
              <a:rPr lang="en-US" sz="3600" b="1" dirty="0" smtClean="0">
                <a:solidFill>
                  <a:srgbClr val="660066"/>
                </a:solidFill>
                <a:latin typeface="Estrangelo Edessa" pitchFamily="66" charset="0"/>
                <a:cs typeface="Estrangelo Edessa" pitchFamily="66" charset="0"/>
              </a:rPr>
              <a:t>Rapports de terrain ( 2007-2012)</a:t>
            </a:r>
          </a:p>
          <a:p>
            <a:r>
              <a:rPr lang="en-US" sz="3600" b="1" dirty="0" smtClean="0">
                <a:solidFill>
                  <a:srgbClr val="660066"/>
                </a:solidFill>
                <a:latin typeface="Estrangelo Edessa" pitchFamily="66" charset="0"/>
                <a:cs typeface="Estrangelo Edessa" pitchFamily="66" charset="0"/>
              </a:rPr>
              <a:t>Observations dans la communauté francophone immigrante </a:t>
            </a:r>
            <a:endParaRPr lang="en-US" sz="3600" b="1" dirty="0">
              <a:solidFill>
                <a:srgbClr val="660066"/>
              </a:solidFill>
              <a:latin typeface="Estrangelo Edessa" pitchFamily="66" charset="0"/>
              <a:cs typeface="Estrangelo Edess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5" y="188640"/>
            <a:ext cx="7772400" cy="7776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 dirty="0" smtClean="0">
                <a:solidFill>
                  <a:srgbClr val="FFFF00"/>
                </a:solidFill>
              </a:rPr>
              <a:t>Raisons pour un repositionnement</a:t>
            </a:r>
            <a:endParaRPr lang="en-CA" sz="3200" dirty="0">
              <a:solidFill>
                <a:srgbClr val="FFFF00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1124744"/>
            <a:ext cx="8229600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0" indent="-342900">
              <a:buFont typeface="Arial" pitchFamily="34" charset="0"/>
              <a:buChar char="•"/>
            </a:pPr>
            <a:r>
              <a:rPr lang="fr-FR" sz="2400" b="1" dirty="0" smtClean="0">
                <a:latin typeface="Estrangelo Edessa" pitchFamily="66" charset="0"/>
                <a:cs typeface="Estrangelo Edessa" pitchFamily="66" charset="0"/>
              </a:rPr>
              <a:t>Plusieurs identités nationales, linguistiques, religieuses, politiques, professionnelles, sociales et autres sont en conflit dans un contexte de culture dominante</a:t>
            </a:r>
            <a:endParaRPr lang="en-CA" sz="2400" dirty="0" smtClean="0">
              <a:latin typeface="Estrangelo Edessa" pitchFamily="66" charset="0"/>
              <a:cs typeface="Estrangelo Edessa" pitchFamily="66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fr-FR" sz="2400" b="1" dirty="0" smtClean="0">
                <a:solidFill>
                  <a:srgbClr val="0070C0"/>
                </a:solidFill>
                <a:latin typeface="Estrangelo Edessa" pitchFamily="66" charset="0"/>
                <a:cs typeface="Estrangelo Edessa" pitchFamily="66" charset="0"/>
              </a:rPr>
              <a:t>Sentiment de perte d’une aisance identitaire culturelle que l’on disposait dans son pays d’origine</a:t>
            </a:r>
            <a:endParaRPr lang="en-CA" sz="2400" dirty="0" smtClean="0">
              <a:solidFill>
                <a:srgbClr val="0070C0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fr-FR" sz="2400" b="1" dirty="0" smtClean="0">
                <a:latin typeface="Estrangelo Edessa" pitchFamily="66" charset="0"/>
                <a:cs typeface="Estrangelo Edessa" pitchFamily="66" charset="0"/>
              </a:rPr>
              <a:t>Utilisation d’un vocabulaire discriminatoire ( de souche, pure laine etc.) qui laisse perplexe l’immigrant francophone d’origine afro caribéenne</a:t>
            </a:r>
            <a:endParaRPr lang="en-CA" sz="2400" dirty="0" smtClean="0">
              <a:latin typeface="Estrangelo Edessa" pitchFamily="66" charset="0"/>
              <a:cs typeface="Estrangelo Edessa" pitchFamily="66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fr-FR" sz="2400" b="1" dirty="0" smtClean="0">
                <a:solidFill>
                  <a:srgbClr val="0070C0"/>
                </a:solidFill>
                <a:latin typeface="Estrangelo Edessa" pitchFamily="66" charset="0"/>
                <a:cs typeface="Estrangelo Edessa" pitchFamily="66" charset="0"/>
              </a:rPr>
              <a:t>Besoin intense de sortir de l’isolement identitaire et culturel dans lequel la société dominante veut l’imposer</a:t>
            </a:r>
            <a:endParaRPr lang="en-CA" sz="2400" dirty="0" smtClean="0">
              <a:solidFill>
                <a:srgbClr val="0070C0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400" b="1" dirty="0">
              <a:latin typeface="Estrangelo Edessa" pitchFamily="66" charset="0"/>
              <a:cs typeface="Estrangelo Edess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97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5" y="188640"/>
            <a:ext cx="7772400" cy="777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rgbClr val="FFFF00"/>
                </a:solidFill>
                <a:latin typeface="Estrangelo Edessa" pitchFamily="66" charset="0"/>
                <a:cs typeface="Estrangelo Edessa" pitchFamily="66" charset="0"/>
              </a:rPr>
              <a:t>MÉCANISMES </a:t>
            </a:r>
            <a:r>
              <a:rPr lang="fr-FR" b="1" dirty="0">
                <a:solidFill>
                  <a:srgbClr val="FFFF00"/>
                </a:solidFill>
                <a:latin typeface="Estrangelo Edessa" pitchFamily="66" charset="0"/>
                <a:cs typeface="Estrangelo Edessa" pitchFamily="66" charset="0"/>
              </a:rPr>
              <a:t>UTILISÉS</a:t>
            </a:r>
            <a:endParaRPr lang="en-CA" dirty="0">
              <a:solidFill>
                <a:srgbClr val="FFFF00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966336"/>
            <a:ext cx="8229600" cy="4766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0" indent="-457200">
              <a:buFont typeface="Arial" pitchFamily="34" charset="0"/>
              <a:buChar char="•"/>
            </a:pPr>
            <a:r>
              <a:rPr lang="fr-FR" sz="2600" b="1" dirty="0" smtClean="0">
                <a:latin typeface="Estrangelo Edessa" pitchFamily="66" charset="0"/>
                <a:cs typeface="Estrangelo Edessa" pitchFamily="66" charset="0"/>
              </a:rPr>
              <a:t>Utilisation </a:t>
            </a:r>
            <a:r>
              <a:rPr lang="fr-FR" sz="2600" b="1" dirty="0">
                <a:latin typeface="Estrangelo Edessa" pitchFamily="66" charset="0"/>
                <a:cs typeface="Estrangelo Edessa" pitchFamily="66" charset="0"/>
              </a:rPr>
              <a:t>du français à domicile</a:t>
            </a:r>
            <a:endParaRPr lang="en-CA" sz="2600" dirty="0">
              <a:latin typeface="Estrangelo Edessa" pitchFamily="66" charset="0"/>
              <a:cs typeface="Estrangelo Edessa" pitchFamily="66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fr-FR" sz="2600" b="1" dirty="0">
                <a:latin typeface="Estrangelo Edessa" pitchFamily="66" charset="0"/>
                <a:cs typeface="Estrangelo Edessa" pitchFamily="66" charset="0"/>
              </a:rPr>
              <a:t>Utilisation d’une langue ethnique à domicile ou dans de groupes identitaires</a:t>
            </a:r>
            <a:endParaRPr lang="en-CA" sz="2600" dirty="0">
              <a:latin typeface="Estrangelo Edessa" pitchFamily="66" charset="0"/>
              <a:cs typeface="Estrangelo Edessa" pitchFamily="66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fr-FR" sz="2600" b="1" dirty="0">
                <a:solidFill>
                  <a:srgbClr val="002060"/>
                </a:solidFill>
                <a:latin typeface="Estrangelo Edessa" pitchFamily="66" charset="0"/>
                <a:cs typeface="Estrangelo Edessa" pitchFamily="66" charset="0"/>
              </a:rPr>
              <a:t>Renforcement du sentiment d’appartenance  et de cohésion entre les ressortissants Afro Caribéens francophones d’une même origine</a:t>
            </a:r>
            <a:endParaRPr lang="en-CA" sz="2600" dirty="0">
              <a:solidFill>
                <a:srgbClr val="002060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fr-FR" sz="2600" b="1" dirty="0">
                <a:latin typeface="Estrangelo Edessa" pitchFamily="66" charset="0"/>
                <a:cs typeface="Estrangelo Edessa" pitchFamily="66" charset="0"/>
              </a:rPr>
              <a:t>Production des œuvres artistiques à connotation identitaire poignante</a:t>
            </a:r>
            <a:endParaRPr lang="en-CA" sz="2600" dirty="0">
              <a:latin typeface="Estrangelo Edessa" pitchFamily="66" charset="0"/>
              <a:cs typeface="Estrangelo Edessa" pitchFamily="66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fr-FR" sz="2600" b="1" dirty="0">
                <a:solidFill>
                  <a:srgbClr val="002060"/>
                </a:solidFill>
                <a:latin typeface="Estrangelo Edessa" pitchFamily="66" charset="0"/>
                <a:cs typeface="Estrangelo Edessa" pitchFamily="66" charset="0"/>
              </a:rPr>
              <a:t>Enseignement du français et autres langues ethniques parmi les jeunes générations</a:t>
            </a:r>
            <a:endParaRPr lang="en-CA" sz="2600" dirty="0">
              <a:solidFill>
                <a:srgbClr val="002060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fr-FR" sz="2600" b="1" dirty="0">
                <a:latin typeface="Estrangelo Edessa" pitchFamily="66" charset="0"/>
                <a:cs typeface="Estrangelo Edessa" pitchFamily="66" charset="0"/>
              </a:rPr>
              <a:t>Renforcement d’une collaboration et partenariat linguistique avec la communauté franco-ontarienne pour pérenniser la vitalité au sein de la communauté immigrante francophone. </a:t>
            </a:r>
            <a:endParaRPr lang="en-CA" sz="2600" dirty="0">
              <a:latin typeface="Estrangelo Edessa" pitchFamily="66" charset="0"/>
              <a:cs typeface="Estrangelo Edessa" pitchFamily="66" charset="0"/>
            </a:endParaRPr>
          </a:p>
          <a:p>
            <a:r>
              <a:rPr lang="fr-FR" sz="2600" b="1" dirty="0">
                <a:latin typeface="Estrangelo Edessa" pitchFamily="66" charset="0"/>
                <a:cs typeface="Estrangelo Edessa" pitchFamily="66" charset="0"/>
              </a:rPr>
              <a:t> </a:t>
            </a:r>
            <a:endParaRPr lang="en-CA" sz="2600" dirty="0">
              <a:latin typeface="Estrangelo Edessa" pitchFamily="66" charset="0"/>
              <a:cs typeface="Estrangelo Edessa" pitchFamily="66" charset="0"/>
            </a:endParaRPr>
          </a:p>
          <a:p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60919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3068960"/>
            <a:ext cx="6912768" cy="15121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2800" dirty="0" smtClean="0">
                <a:latin typeface="Estrangelo Edessa" pitchFamily="66" charset="0"/>
                <a:cs typeface="Estrangelo Edessa" pitchFamily="66" charset="0"/>
              </a:rPr>
              <a:t>Pour obtenir une copie de cette présentation, envoyez un courriel à :</a:t>
            </a:r>
          </a:p>
          <a:p>
            <a:pPr marL="0" indent="0" algn="ctr">
              <a:buNone/>
            </a:pPr>
            <a:r>
              <a:rPr lang="en-CA" sz="2800" dirty="0" smtClean="0">
                <a:latin typeface="Estrangelo Edessa" pitchFamily="66" charset="0"/>
                <a:cs typeface="Estrangelo Edessa" pitchFamily="66" charset="0"/>
                <a:hlinkClick r:id="rId3"/>
              </a:rPr>
              <a:t>ltshiswaka@ocasi.org</a:t>
            </a:r>
            <a:r>
              <a:rPr lang="en-CA" sz="2800" dirty="0" smtClean="0">
                <a:latin typeface="Estrangelo Edessa" pitchFamily="66" charset="0"/>
                <a:cs typeface="Estrangelo Edessa" pitchFamily="66" charset="0"/>
              </a:rPr>
              <a:t>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5716" y="11338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A" sz="6000" b="1" dirty="0" smtClean="0">
                <a:latin typeface="Estrangelo Edessa" pitchFamily="66" charset="0"/>
                <a:cs typeface="Estrangelo Edessa" pitchFamily="66" charset="0"/>
              </a:rPr>
              <a:t>Merci de votre attention!</a:t>
            </a:r>
            <a:r>
              <a:rPr lang="en-CA" sz="7200" b="1" dirty="0" smtClean="0">
                <a:latin typeface="Estrangelo Edessa" pitchFamily="66" charset="0"/>
                <a:cs typeface="Estrangelo Edessa" pitchFamily="66" charset="0"/>
              </a:rPr>
              <a:t/>
            </a:r>
            <a:br>
              <a:rPr lang="en-CA" sz="7200" b="1" dirty="0" smtClean="0">
                <a:latin typeface="Estrangelo Edessa" pitchFamily="66" charset="0"/>
                <a:cs typeface="Estrangelo Edessa" pitchFamily="66" charset="0"/>
              </a:rPr>
            </a:br>
            <a:endParaRPr lang="en-CA" sz="7200" b="1" dirty="0"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95536" y="1844824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4800" dirty="0" smtClean="0">
                <a:latin typeface="Estrangelo Edessa" pitchFamily="66" charset="0"/>
                <a:cs typeface="Estrangelo Edessa" pitchFamily="66" charset="0"/>
              </a:rPr>
              <a:t>Avez-vous des questions? </a:t>
            </a:r>
            <a:endParaRPr lang="en-CA" sz="4800" dirty="0">
              <a:latin typeface="Estrangelo Edessa" pitchFamily="66" charset="0"/>
              <a:cs typeface="Estrangelo Edess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7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5" y="188640"/>
            <a:ext cx="7772400" cy="777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 smtClean="0">
                <a:solidFill>
                  <a:srgbClr val="FFFF00"/>
                </a:solidFill>
                <a:latin typeface="Estrangelo Edessa" pitchFamily="66" charset="0"/>
                <a:cs typeface="Estrangelo Edessa" pitchFamily="66" charset="0"/>
              </a:rPr>
              <a:t>AU DÈPART UNE GRANDE QUESTION:</a:t>
            </a:r>
            <a:endParaRPr lang="en-CA" sz="4000" dirty="0">
              <a:solidFill>
                <a:srgbClr val="FFFF00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797668"/>
            <a:ext cx="8229600" cy="4647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fr-FR" sz="2400" dirty="0" smtClean="0"/>
          </a:p>
          <a:p>
            <a:endParaRPr lang="fr-FR" sz="2400" dirty="0"/>
          </a:p>
          <a:p>
            <a:pPr algn="ctr"/>
            <a:r>
              <a:rPr lang="fr-FR" sz="2400" dirty="0" smtClean="0">
                <a:solidFill>
                  <a:srgbClr val="C00000"/>
                </a:solidFill>
                <a:latin typeface="Estrangelo Edessa" pitchFamily="66" charset="0"/>
                <a:cs typeface="Estrangelo Edessa" pitchFamily="66" charset="0"/>
              </a:rPr>
              <a:t>Le </a:t>
            </a:r>
            <a:r>
              <a:rPr lang="fr-FR" sz="2400" dirty="0">
                <a:solidFill>
                  <a:srgbClr val="C00000"/>
                </a:solidFill>
                <a:latin typeface="Estrangelo Edessa" pitchFamily="66" charset="0"/>
                <a:cs typeface="Estrangelo Edessa" pitchFamily="66" charset="0"/>
              </a:rPr>
              <a:t>malaise de ne pas se sentir soi-même</a:t>
            </a:r>
            <a:endParaRPr lang="en-CA" sz="2400" dirty="0">
              <a:solidFill>
                <a:srgbClr val="C00000"/>
              </a:solidFill>
              <a:latin typeface="Estrangelo Edessa" pitchFamily="66" charset="0"/>
              <a:cs typeface="Estrangelo Edessa" pitchFamily="66" charset="0"/>
            </a:endParaRPr>
          </a:p>
          <a:p>
            <a:pPr lvl="0" algn="ctr"/>
            <a:r>
              <a:rPr lang="fr-FR" sz="4800" b="1" dirty="0">
                <a:latin typeface="Estrangelo Edessa" pitchFamily="66" charset="0"/>
                <a:cs typeface="Estrangelo Edessa" pitchFamily="66" charset="0"/>
              </a:rPr>
              <a:t>Suis-je ce que je suis  ou suis-je ce que les autres voudraient que je sois ?</a:t>
            </a:r>
            <a:endParaRPr lang="en-CA" sz="4800" dirty="0">
              <a:latin typeface="Estrangelo Edessa" pitchFamily="66" charset="0"/>
              <a:cs typeface="Estrangelo Edessa" pitchFamily="66" charset="0"/>
            </a:endParaRPr>
          </a:p>
          <a:p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93133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5" y="188640"/>
            <a:ext cx="7772400" cy="777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rgbClr val="FFFF00"/>
                </a:solidFill>
                <a:latin typeface="Estrangelo Edessa" pitchFamily="66" charset="0"/>
                <a:cs typeface="Estrangelo Edessa" pitchFamily="66" charset="0"/>
              </a:rPr>
              <a:t>L’IDENTITÉ NOUS CRÉE ET NOUS LA CRÉONS AUSSI</a:t>
            </a:r>
            <a:endParaRPr lang="en-CA" dirty="0">
              <a:solidFill>
                <a:srgbClr val="FFFF00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797668"/>
            <a:ext cx="8229600" cy="4647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fr-FR" sz="2400" dirty="0" smtClean="0"/>
          </a:p>
          <a:p>
            <a:pPr algn="ctr"/>
            <a:r>
              <a:rPr lang="fr-FR" sz="2400" b="1" dirty="0">
                <a:latin typeface="Estrangelo Edessa" pitchFamily="66" charset="0"/>
                <a:cs typeface="Estrangelo Edessa" pitchFamily="66" charset="0"/>
              </a:rPr>
              <a:t>(Mahmoud Darwich, </a:t>
            </a:r>
            <a:r>
              <a:rPr lang="fr-FR" sz="2400" b="1" dirty="0" smtClean="0">
                <a:latin typeface="Estrangelo Edessa" pitchFamily="66" charset="0"/>
                <a:cs typeface="Estrangelo Edessa" pitchFamily="66" charset="0"/>
              </a:rPr>
              <a:t>Identité, Poème 1964)</a:t>
            </a:r>
            <a:endParaRPr lang="en-CA" sz="2400" dirty="0">
              <a:latin typeface="Estrangelo Edessa" pitchFamily="66" charset="0"/>
              <a:cs typeface="Estrangelo Edessa" pitchFamily="66" charset="0"/>
            </a:endParaRPr>
          </a:p>
          <a:p>
            <a:r>
              <a:rPr lang="fr-FR" sz="2400" b="1" dirty="0">
                <a:latin typeface="Estrangelo Edessa" pitchFamily="66" charset="0"/>
                <a:cs typeface="Estrangelo Edessa" pitchFamily="66" charset="0"/>
              </a:rPr>
              <a:t>« Le présent nous étouffe et déchire les identités. C’est pourquoi je ne trouverais mon moi </a:t>
            </a:r>
            <a:r>
              <a:rPr lang="fr-FR" sz="2400" b="1" dirty="0" smtClean="0">
                <a:latin typeface="Estrangelo Edessa" pitchFamily="66" charset="0"/>
                <a:cs typeface="Estrangelo Edessa" pitchFamily="66" charset="0"/>
              </a:rPr>
              <a:t>véritable </a:t>
            </a:r>
            <a:r>
              <a:rPr lang="fr-FR" sz="2400" b="1" dirty="0">
                <a:latin typeface="Estrangelo Edessa" pitchFamily="66" charset="0"/>
                <a:cs typeface="Estrangelo Edessa" pitchFamily="66" charset="0"/>
              </a:rPr>
              <a:t>que demain, lorsque je pourrai dire et écrire autre chose. L’identité n’est pas </a:t>
            </a:r>
            <a:r>
              <a:rPr lang="fr-FR" sz="2400" b="1" dirty="0" smtClean="0">
                <a:latin typeface="Estrangelo Edessa" pitchFamily="66" charset="0"/>
                <a:cs typeface="Estrangelo Edessa" pitchFamily="66" charset="0"/>
              </a:rPr>
              <a:t>un </a:t>
            </a:r>
            <a:r>
              <a:rPr lang="fr-FR" sz="2400" b="1" dirty="0">
                <a:latin typeface="Estrangelo Edessa" pitchFamily="66" charset="0"/>
                <a:cs typeface="Estrangelo Edessa" pitchFamily="66" charset="0"/>
              </a:rPr>
              <a:t>héritage, mais une création. </a:t>
            </a:r>
            <a:r>
              <a:rPr lang="fr-FR" sz="2400" b="1" dirty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rPr>
              <a:t>Elle nous crée et nous la créons constamment. </a:t>
            </a:r>
            <a:r>
              <a:rPr lang="fr-FR" sz="2400" b="1" dirty="0">
                <a:latin typeface="Estrangelo Edessa" pitchFamily="66" charset="0"/>
                <a:cs typeface="Estrangelo Edessa" pitchFamily="66" charset="0"/>
              </a:rPr>
              <a:t>Et nous ne la connaîtrons que demain. Mon identité est plurielle, diverse. Aujourd’hui, je suis absent, demain je serai présent. J’essaie d’élever l’espoir comme on </a:t>
            </a:r>
            <a:r>
              <a:rPr lang="fr-FR" sz="2400" b="1" dirty="0" smtClean="0">
                <a:latin typeface="Estrangelo Edessa" pitchFamily="66" charset="0"/>
                <a:cs typeface="Estrangelo Edessa" pitchFamily="66" charset="0"/>
              </a:rPr>
              <a:t>élève </a:t>
            </a:r>
            <a:r>
              <a:rPr lang="fr-FR" sz="2400" b="1" dirty="0">
                <a:latin typeface="Estrangelo Edessa" pitchFamily="66" charset="0"/>
                <a:cs typeface="Estrangelo Edessa" pitchFamily="66" charset="0"/>
              </a:rPr>
              <a:t>un enfant. Pour être ce que je veux et non ce que l’on veut que je sois »</a:t>
            </a:r>
            <a:endParaRPr lang="en-CA" sz="2400" dirty="0">
              <a:latin typeface="Estrangelo Edessa" pitchFamily="66" charset="0"/>
              <a:cs typeface="Estrangelo Edessa" pitchFamily="66" charset="0"/>
            </a:endParaRPr>
          </a:p>
          <a:p>
            <a:endParaRPr lang="fr-FR" sz="2400" dirty="0"/>
          </a:p>
          <a:p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35462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5" y="188640"/>
            <a:ext cx="7772400" cy="777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b="1" dirty="0" smtClean="0">
                <a:solidFill>
                  <a:srgbClr val="FFFF00"/>
                </a:solidFill>
                <a:latin typeface="Estrangelo Edessa" pitchFamily="66" charset="0"/>
                <a:cs typeface="Estrangelo Edessa" pitchFamily="66" charset="0"/>
              </a:rPr>
              <a:t>IDENTITÉ: UN CONCEPT MOUVANT </a:t>
            </a:r>
            <a:endParaRPr lang="en-CA" dirty="0">
              <a:solidFill>
                <a:srgbClr val="FFFF00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1052736"/>
            <a:ext cx="8229600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0" indent="-342900">
              <a:buFont typeface="Arial" pitchFamily="34" charset="0"/>
              <a:buChar char="•"/>
            </a:pPr>
            <a:r>
              <a:rPr lang="fr-FR" sz="3200" b="1" dirty="0">
                <a:solidFill>
                  <a:srgbClr val="003300"/>
                </a:solidFill>
                <a:latin typeface="Estrangelo Edessa" pitchFamily="66" charset="0"/>
                <a:cs typeface="Estrangelo Edessa" pitchFamily="66" charset="0"/>
              </a:rPr>
              <a:t>Concept fondamental </a:t>
            </a:r>
            <a:r>
              <a:rPr lang="fr-FR" sz="3200" b="1" dirty="0">
                <a:solidFill>
                  <a:srgbClr val="7030A0"/>
                </a:solidFill>
                <a:latin typeface="Estrangelo Edessa" pitchFamily="66" charset="0"/>
                <a:cs typeface="Estrangelo Edessa" pitchFamily="66" charset="0"/>
              </a:rPr>
              <a:t>à configuration formelle </a:t>
            </a:r>
            <a:r>
              <a:rPr lang="fr-FR" sz="3200" b="1" dirty="0" smtClean="0">
                <a:solidFill>
                  <a:srgbClr val="7030A0"/>
                </a:solidFill>
                <a:latin typeface="Estrangelo Edessa" pitchFamily="66" charset="0"/>
                <a:cs typeface="Estrangelo Edessa" pitchFamily="66" charset="0"/>
              </a:rPr>
              <a:t>remarquable : se définir par rapport à l’autre 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fr-FR" sz="3200" b="1" dirty="0" smtClean="0">
                <a:solidFill>
                  <a:srgbClr val="7030A0"/>
                </a:solidFill>
                <a:latin typeface="Estrangelo Edessa" pitchFamily="66" charset="0"/>
                <a:cs typeface="Estrangelo Edessa" pitchFamily="66" charset="0"/>
              </a:rPr>
              <a:t>( Heine &amp; Licata, 2007 &amp; 2009)</a:t>
            </a:r>
            <a:endParaRPr lang="en-CA" sz="3200" b="1" dirty="0">
              <a:solidFill>
                <a:srgbClr val="7030A0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fr-FR" sz="3200" b="1" dirty="0">
                <a:latin typeface="Estrangelo Edessa" pitchFamily="66" charset="0"/>
                <a:cs typeface="Estrangelo Edessa" pitchFamily="66" charset="0"/>
              </a:rPr>
              <a:t>Séquences </a:t>
            </a:r>
            <a:r>
              <a:rPr lang="fr-FR" sz="3200" b="1" dirty="0">
                <a:solidFill>
                  <a:srgbClr val="7030A0"/>
                </a:solidFill>
                <a:latin typeface="Estrangelo Edessa" pitchFamily="66" charset="0"/>
                <a:cs typeface="Estrangelo Edessa" pitchFamily="66" charset="0"/>
              </a:rPr>
              <a:t>: identité culturelle, nationale, religieuse, sexuelle, plurielle</a:t>
            </a:r>
            <a:endParaRPr lang="en-CA" sz="3200" b="1" dirty="0">
              <a:solidFill>
                <a:srgbClr val="7030A0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fr-FR" sz="3200" b="1" dirty="0">
                <a:latin typeface="Estrangelo Edessa" pitchFamily="66" charset="0"/>
                <a:cs typeface="Estrangelo Edessa" pitchFamily="66" charset="0"/>
              </a:rPr>
              <a:t>L’identité</a:t>
            </a:r>
            <a:r>
              <a:rPr lang="fr-FR" sz="3200" b="1" dirty="0">
                <a:solidFill>
                  <a:srgbClr val="7030A0"/>
                </a:solidFill>
                <a:latin typeface="Estrangelo Edessa" pitchFamily="66" charset="0"/>
                <a:cs typeface="Estrangelo Edessa" pitchFamily="66" charset="0"/>
              </a:rPr>
              <a:t> devient de plus en plus plurielle</a:t>
            </a:r>
            <a:endParaRPr lang="en-CA" sz="3200" b="1" dirty="0">
              <a:solidFill>
                <a:srgbClr val="7030A0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fr-FR" sz="3200" b="1" dirty="0">
                <a:latin typeface="Estrangelo Edessa" pitchFamily="66" charset="0"/>
                <a:cs typeface="Estrangelo Edessa" pitchFamily="66" charset="0"/>
              </a:rPr>
              <a:t>Recherche de l’identité</a:t>
            </a:r>
            <a:r>
              <a:rPr lang="fr-FR" sz="3200" b="1" dirty="0">
                <a:solidFill>
                  <a:srgbClr val="7030A0"/>
                </a:solidFill>
                <a:latin typeface="Estrangelo Edessa" pitchFamily="66" charset="0"/>
                <a:cs typeface="Estrangelo Edessa" pitchFamily="66" charset="0"/>
              </a:rPr>
              <a:t> en train de se </a:t>
            </a:r>
            <a:r>
              <a:rPr lang="fr-FR" sz="3200" b="1" dirty="0" smtClean="0">
                <a:solidFill>
                  <a:srgbClr val="7030A0"/>
                </a:solidFill>
                <a:latin typeface="Estrangelo Edessa" pitchFamily="66" charset="0"/>
                <a:cs typeface="Estrangelo Edessa" pitchFamily="66" charset="0"/>
              </a:rPr>
              <a:t>construire ( Madibbo, 2008)</a:t>
            </a:r>
            <a:endParaRPr lang="en-CA" sz="3200" b="1" dirty="0">
              <a:solidFill>
                <a:srgbClr val="7030A0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fr-FR" sz="3200" b="1" dirty="0">
                <a:latin typeface="Estrangelo Edessa" pitchFamily="66" charset="0"/>
                <a:cs typeface="Estrangelo Edessa" pitchFamily="66" charset="0"/>
              </a:rPr>
              <a:t>L’identité</a:t>
            </a:r>
            <a:r>
              <a:rPr lang="fr-FR" sz="3200" b="1" dirty="0">
                <a:solidFill>
                  <a:srgbClr val="7030A0"/>
                </a:solidFill>
                <a:latin typeface="Estrangelo Edessa" pitchFamily="66" charset="0"/>
                <a:cs typeface="Estrangelo Edessa" pitchFamily="66" charset="0"/>
              </a:rPr>
              <a:t> donne un sens à </a:t>
            </a:r>
            <a:r>
              <a:rPr lang="fr-FR" sz="3200" b="1" dirty="0" smtClean="0">
                <a:solidFill>
                  <a:srgbClr val="7030A0"/>
                </a:solidFill>
                <a:latin typeface="Estrangelo Edessa" pitchFamily="66" charset="0"/>
                <a:cs typeface="Estrangelo Edessa" pitchFamily="66" charset="0"/>
              </a:rPr>
              <a:t>notre existence</a:t>
            </a:r>
            <a:endParaRPr lang="en-CA" sz="3200" b="1" dirty="0">
              <a:solidFill>
                <a:srgbClr val="7030A0"/>
              </a:solidFill>
              <a:latin typeface="Estrangelo Edessa" pitchFamily="66" charset="0"/>
              <a:cs typeface="Estrangelo Edessa" pitchFamily="66" charset="0"/>
            </a:endParaRPr>
          </a:p>
          <a:p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97145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5" y="188640"/>
            <a:ext cx="7772400" cy="777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fr-FR" b="1" dirty="0" smtClean="0">
              <a:solidFill>
                <a:srgbClr val="FFFF00"/>
              </a:solidFill>
            </a:endParaRPr>
          </a:p>
          <a:p>
            <a:pPr algn="l"/>
            <a:r>
              <a:rPr lang="fr-FR" sz="10700" b="1" dirty="0">
                <a:solidFill>
                  <a:srgbClr val="FFFF00"/>
                </a:solidFill>
              </a:rPr>
              <a:t> </a:t>
            </a:r>
            <a:r>
              <a:rPr lang="fr-FR" sz="10700" b="1" dirty="0" smtClean="0">
                <a:solidFill>
                  <a:srgbClr val="FFFF00"/>
                </a:solidFill>
              </a:rPr>
              <a:t>                </a:t>
            </a:r>
            <a:r>
              <a:rPr lang="fr-FR" sz="13300" b="1" dirty="0" smtClean="0">
                <a:solidFill>
                  <a:srgbClr val="FFFF00"/>
                </a:solidFill>
                <a:latin typeface="Estrangelo Edessa" pitchFamily="66" charset="0"/>
                <a:cs typeface="Estrangelo Edessa" pitchFamily="66" charset="0"/>
              </a:rPr>
              <a:t>ÉQUILIBRE </a:t>
            </a:r>
            <a:r>
              <a:rPr lang="fr-FR" sz="13300" b="1" dirty="0">
                <a:solidFill>
                  <a:srgbClr val="FFFF00"/>
                </a:solidFill>
                <a:latin typeface="Estrangelo Edessa" pitchFamily="66" charset="0"/>
                <a:cs typeface="Estrangelo Edessa" pitchFamily="66" charset="0"/>
              </a:rPr>
              <a:t>IDENTITAIRE</a:t>
            </a:r>
            <a:endParaRPr lang="en-CA" sz="13300" dirty="0">
              <a:solidFill>
                <a:srgbClr val="FFFF00"/>
              </a:solidFill>
              <a:latin typeface="Estrangelo Edessa" pitchFamily="66" charset="0"/>
              <a:cs typeface="Estrangelo Edessa" pitchFamily="66" charset="0"/>
            </a:endParaRPr>
          </a:p>
          <a:p>
            <a:pPr algn="l"/>
            <a:endParaRPr lang="en-CA" dirty="0">
              <a:latin typeface="Trebuchet MS" pitchFamily="34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1196752"/>
            <a:ext cx="8229600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fr-FR" sz="3200" b="1" dirty="0">
                <a:latin typeface="Estrangelo Edessa" pitchFamily="66" charset="0"/>
                <a:cs typeface="Estrangelo Edessa" pitchFamily="66" charset="0"/>
              </a:rPr>
              <a:t>La recherche d’un équilibre identitaire </a:t>
            </a:r>
            <a:r>
              <a:rPr lang="fr-FR" sz="3200" b="1" dirty="0" smtClean="0">
                <a:latin typeface="Estrangelo Edessa" pitchFamily="66" charset="0"/>
                <a:cs typeface="Estrangelo Edessa" pitchFamily="66" charset="0"/>
              </a:rPr>
              <a:t>, domaine </a:t>
            </a:r>
            <a:r>
              <a:rPr lang="fr-FR" sz="3200" b="1" dirty="0">
                <a:latin typeface="Estrangelo Edessa" pitchFamily="66" charset="0"/>
                <a:cs typeface="Estrangelo Edessa" pitchFamily="66" charset="0"/>
              </a:rPr>
              <a:t>peu étudié pour les immigrants d’origine afro caribéenne </a:t>
            </a:r>
            <a:r>
              <a:rPr lang="fr-FR" sz="3200" b="1" dirty="0" smtClean="0">
                <a:latin typeface="Estrangelo Edessa" pitchFamily="66" charset="0"/>
                <a:cs typeface="Estrangelo Edessa" pitchFamily="66" charset="0"/>
              </a:rPr>
              <a:t>implique</a:t>
            </a:r>
            <a:r>
              <a:rPr lang="fr-FR" sz="3200" b="1" dirty="0">
                <a:latin typeface="Estrangelo Edessa" pitchFamily="66" charset="0"/>
                <a:cs typeface="Estrangelo Edessa" pitchFamily="66" charset="0"/>
              </a:rPr>
              <a:t> :</a:t>
            </a:r>
            <a:endParaRPr lang="en-CA" sz="3200" dirty="0">
              <a:latin typeface="Estrangelo Edessa" pitchFamily="66" charset="0"/>
              <a:cs typeface="Estrangelo Edessa" pitchFamily="66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fr-FR" sz="3200" b="1" dirty="0" smtClean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rPr>
              <a:t>Reconnaissance </a:t>
            </a:r>
            <a:r>
              <a:rPr lang="fr-FR" sz="3200" b="1" dirty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rPr>
              <a:t>de mon identité personnelle</a:t>
            </a:r>
            <a:endParaRPr lang="en-CA" sz="3200" dirty="0">
              <a:solidFill>
                <a:srgbClr val="FF0000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fr-FR" sz="3200" b="1" dirty="0">
                <a:latin typeface="Estrangelo Edessa" pitchFamily="66" charset="0"/>
                <a:cs typeface="Estrangelo Edessa" pitchFamily="66" charset="0"/>
              </a:rPr>
              <a:t>Reconnaissance de mon identité collective</a:t>
            </a:r>
            <a:endParaRPr lang="en-CA" sz="3200" dirty="0">
              <a:latin typeface="Estrangelo Edessa" pitchFamily="66" charset="0"/>
              <a:cs typeface="Estrangelo Edessa" pitchFamily="66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fr-FR" sz="3200" b="1" dirty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rPr>
              <a:t>Ma culture telle que je la perçois</a:t>
            </a:r>
            <a:endParaRPr lang="en-CA" sz="3200" dirty="0">
              <a:solidFill>
                <a:srgbClr val="FF0000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fr-FR" sz="3200" b="1" dirty="0">
                <a:latin typeface="Estrangelo Edessa" pitchFamily="66" charset="0"/>
                <a:cs typeface="Estrangelo Edessa" pitchFamily="66" charset="0"/>
              </a:rPr>
              <a:t>Respect que les autres me donnent (image)</a:t>
            </a:r>
            <a:endParaRPr lang="en-CA" sz="3200" dirty="0">
              <a:latin typeface="Estrangelo Edessa" pitchFamily="66" charset="0"/>
              <a:cs typeface="Estrangelo Edess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02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5" y="188640"/>
            <a:ext cx="7772400" cy="777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solidFill>
                  <a:srgbClr val="FFFF00"/>
                </a:solidFill>
                <a:latin typeface="Estrangelo Edessa" pitchFamily="66" charset="0"/>
                <a:cs typeface="Estrangelo Edessa" pitchFamily="66" charset="0"/>
              </a:rPr>
              <a:t>NIVEAU DE RECHERCHE </a:t>
            </a:r>
            <a:endParaRPr lang="en-CA" dirty="0">
              <a:solidFill>
                <a:srgbClr val="FFFF00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966336"/>
            <a:ext cx="8229600" cy="447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fr-FR" sz="3200" b="1" dirty="0">
                <a:solidFill>
                  <a:srgbClr val="7030A0"/>
                </a:solidFill>
                <a:latin typeface="Estrangelo Edessa" pitchFamily="66" charset="0"/>
                <a:cs typeface="Estrangelo Edessa" pitchFamily="66" charset="0"/>
              </a:rPr>
              <a:t>La recherche d’un équilibre identitaire se situe à trois niveaux </a:t>
            </a:r>
            <a:r>
              <a:rPr lang="fr-FR" sz="2400" b="1" dirty="0">
                <a:solidFill>
                  <a:srgbClr val="7030A0"/>
                </a:solidFill>
                <a:latin typeface="Estrangelo Edessa" pitchFamily="66" charset="0"/>
                <a:cs typeface="Estrangelo Edessa" pitchFamily="66" charset="0"/>
              </a:rPr>
              <a:t>:</a:t>
            </a:r>
            <a:endParaRPr lang="en-CA" sz="2400" dirty="0">
              <a:solidFill>
                <a:srgbClr val="7030A0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685800" lvl="0" indent="-685800" algn="ctr">
              <a:buFont typeface="Arial" pitchFamily="34" charset="0"/>
              <a:buChar char="•"/>
            </a:pPr>
            <a:r>
              <a:rPr lang="fr-FR" sz="4800" b="1" dirty="0" smtClean="0">
                <a:latin typeface="Estrangelo Edessa" pitchFamily="66" charset="0"/>
                <a:cs typeface="Estrangelo Edessa" pitchFamily="66" charset="0"/>
              </a:rPr>
              <a:t>Individu</a:t>
            </a:r>
            <a:endParaRPr lang="en-CA" sz="4800" dirty="0">
              <a:latin typeface="Estrangelo Edessa" pitchFamily="66" charset="0"/>
              <a:cs typeface="Estrangelo Edessa" pitchFamily="66" charset="0"/>
            </a:endParaRPr>
          </a:p>
          <a:p>
            <a:pPr marL="685800" lvl="0" indent="-685800" algn="ctr">
              <a:buFont typeface="Arial" pitchFamily="34" charset="0"/>
              <a:buChar char="•"/>
            </a:pPr>
            <a:r>
              <a:rPr lang="fr-FR" sz="4800" b="1" dirty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rPr>
              <a:t>Communauté</a:t>
            </a:r>
            <a:endParaRPr lang="en-CA" sz="4800" dirty="0">
              <a:solidFill>
                <a:srgbClr val="FF0000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685800" lvl="0" indent="-685800" algn="ctr">
              <a:buFont typeface="Arial" pitchFamily="34" charset="0"/>
              <a:buChar char="•"/>
            </a:pPr>
            <a:r>
              <a:rPr lang="fr-FR" sz="4800" b="1" dirty="0">
                <a:latin typeface="Estrangelo Edessa" pitchFamily="66" charset="0"/>
                <a:cs typeface="Estrangelo Edessa" pitchFamily="66" charset="0"/>
              </a:rPr>
              <a:t>Institution </a:t>
            </a:r>
            <a:endParaRPr lang="en-CA" sz="4800" dirty="0">
              <a:latin typeface="Estrangelo Edessa" pitchFamily="66" charset="0"/>
              <a:cs typeface="Estrangelo Edessa" pitchFamily="66" charset="0"/>
            </a:endParaRPr>
          </a:p>
          <a:p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365152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5" y="188640"/>
            <a:ext cx="7772400" cy="777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b="1" dirty="0">
                <a:solidFill>
                  <a:srgbClr val="FFFF00"/>
                </a:solidFill>
              </a:rPr>
              <a:t>FACTEURS </a:t>
            </a:r>
            <a:r>
              <a:rPr lang="fr-FR" b="1" dirty="0" smtClean="0">
                <a:solidFill>
                  <a:srgbClr val="FFFF00"/>
                </a:solidFill>
              </a:rPr>
              <a:t>À </a:t>
            </a:r>
            <a:r>
              <a:rPr lang="fr-FR" b="1" dirty="0">
                <a:solidFill>
                  <a:srgbClr val="FFFF00"/>
                </a:solidFill>
              </a:rPr>
              <a:t>L’ORIGINE DE CETTE RECHERCHE</a:t>
            </a:r>
            <a:endParaRPr lang="en-CA" dirty="0">
              <a:solidFill>
                <a:srgbClr val="FFFF00"/>
              </a:solidFill>
              <a:latin typeface="Trebuchet MS" pitchFamily="34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966336"/>
            <a:ext cx="8229600" cy="4550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fr-FR" sz="2400" b="1" dirty="0"/>
              <a:t>De la revue de la littérature et de nos observations, il apparaît que les facteurs suivants jouent un grand rôle dans la recherche de cet équilibre :</a:t>
            </a:r>
            <a:endParaRPr lang="en-CA" sz="24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fr-FR" sz="3200" b="1" dirty="0"/>
              <a:t>Rejet par les autres</a:t>
            </a:r>
            <a:endParaRPr lang="en-CA" sz="32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fr-FR" sz="3200" b="1" dirty="0">
                <a:solidFill>
                  <a:srgbClr val="FF0000"/>
                </a:solidFill>
              </a:rPr>
              <a:t>Perte ou engloutissement dans la culture de la société dominante</a:t>
            </a:r>
            <a:endParaRPr lang="en-CA" sz="3200" dirty="0">
              <a:solidFill>
                <a:srgbClr val="FF0000"/>
              </a:solidFill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fr-FR" sz="3200" b="1" dirty="0"/>
              <a:t>Image négative projetée dans les médias</a:t>
            </a:r>
            <a:endParaRPr lang="en-CA" sz="32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fr-FR" sz="3200" b="1" dirty="0">
                <a:solidFill>
                  <a:srgbClr val="FF0000"/>
                </a:solidFill>
              </a:rPr>
              <a:t>Désir de s’affirmer</a:t>
            </a:r>
            <a:endParaRPr lang="en-CA" sz="3200" dirty="0">
              <a:solidFill>
                <a:srgbClr val="FF0000"/>
              </a:solidFill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fr-FR" sz="3200" b="1" dirty="0"/>
              <a:t>Désir de se faire connaître</a:t>
            </a:r>
            <a:endParaRPr lang="en-CA" sz="3200" dirty="0"/>
          </a:p>
          <a:p>
            <a:pPr marL="457200" indent="-457200">
              <a:buFont typeface="Arial" pitchFamily="34" charset="0"/>
              <a:buChar char="•"/>
            </a:pPr>
            <a:r>
              <a:rPr lang="fr-FR" sz="3200" dirty="0"/>
              <a:t> </a:t>
            </a:r>
            <a:endParaRPr lang="en-CA" sz="3200" dirty="0"/>
          </a:p>
        </p:txBody>
      </p:sp>
    </p:spTree>
    <p:extLst>
      <p:ext uri="{BB962C8B-B14F-4D97-AF65-F5344CB8AC3E}">
        <p14:creationId xmlns:p14="http://schemas.microsoft.com/office/powerpoint/2010/main" val="255483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5" y="188640"/>
            <a:ext cx="7772400" cy="777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rgbClr val="FFFF00"/>
                </a:solidFill>
              </a:rPr>
              <a:t>NIVEAU </a:t>
            </a:r>
            <a:r>
              <a:rPr lang="fr-FR" b="1" dirty="0">
                <a:solidFill>
                  <a:srgbClr val="FFFF00"/>
                </a:solidFill>
              </a:rPr>
              <a:t>DE L’INDIVIDU</a:t>
            </a:r>
            <a:endParaRPr lang="en-CA" dirty="0">
              <a:solidFill>
                <a:srgbClr val="FFFF00"/>
              </a:solidFill>
              <a:latin typeface="Trebuchet MS" pitchFamily="34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42510" y="966337"/>
            <a:ext cx="8229600" cy="4622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0" indent="-342900">
              <a:buFont typeface="Arial" pitchFamily="34" charset="0"/>
              <a:buChar char="•"/>
            </a:pPr>
            <a:endParaRPr lang="fr-FR" sz="3200" b="1" dirty="0" smtClean="0"/>
          </a:p>
          <a:p>
            <a:pPr marL="342900" lvl="0" indent="-342900">
              <a:buFont typeface="Arial" pitchFamily="34" charset="0"/>
              <a:buChar char="•"/>
            </a:pPr>
            <a:r>
              <a:rPr lang="fr-FR" sz="3200" b="1" dirty="0" smtClean="0"/>
              <a:t>Dans </a:t>
            </a:r>
            <a:r>
              <a:rPr lang="fr-FR" sz="3200" b="1" dirty="0"/>
              <a:t>la vie quotidienne</a:t>
            </a:r>
            <a:endParaRPr lang="en-CA" sz="3200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fr-FR" sz="3200" b="1" dirty="0">
                <a:solidFill>
                  <a:srgbClr val="0070C0"/>
                </a:solidFill>
              </a:rPr>
              <a:t>Dans sa perception du milieu qui l’entoure</a:t>
            </a:r>
            <a:endParaRPr lang="en-CA" sz="3200" dirty="0">
              <a:solidFill>
                <a:srgbClr val="0070C0"/>
              </a:solidFill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fr-FR" sz="3200" b="1" dirty="0"/>
              <a:t>Pour affirmer son autonomie</a:t>
            </a:r>
            <a:endParaRPr lang="en-CA" sz="3200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fr-FR" sz="3200" b="1" dirty="0">
                <a:solidFill>
                  <a:srgbClr val="0070C0"/>
                </a:solidFill>
              </a:rPr>
              <a:t>Utilisation de l’identité comme mécanisme de défense</a:t>
            </a:r>
            <a:endParaRPr lang="en-CA" sz="3200" dirty="0">
              <a:solidFill>
                <a:srgbClr val="0070C0"/>
              </a:solidFill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fr-FR" sz="3600" b="1" dirty="0" smtClean="0"/>
              <a:t>Désir d’être authentique</a:t>
            </a:r>
            <a:endParaRPr lang="en-CA" sz="3600" dirty="0"/>
          </a:p>
        </p:txBody>
      </p:sp>
    </p:spTree>
    <p:extLst>
      <p:ext uri="{BB962C8B-B14F-4D97-AF65-F5344CB8AC3E}">
        <p14:creationId xmlns:p14="http://schemas.microsoft.com/office/powerpoint/2010/main" val="203940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</TotalTime>
  <Words>867</Words>
  <Application>Microsoft Office PowerPoint</Application>
  <PresentationFormat>On-screen Show (4:3)</PresentationFormat>
  <Paragraphs>186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CdnImm # 15  Immigration et Communauté francophone    Toronto, le 30 mai 2013 </vt:lpstr>
      <vt:lpstr>Sources de données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Merci de votre attention!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dmontague</dc:creator>
  <cp:lastModifiedBy>ltshiswaka</cp:lastModifiedBy>
  <cp:revision>40</cp:revision>
  <dcterms:created xsi:type="dcterms:W3CDTF">2012-07-12T19:27:32Z</dcterms:created>
  <dcterms:modified xsi:type="dcterms:W3CDTF">2013-05-27T21:19:16Z</dcterms:modified>
</cp:coreProperties>
</file>